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70" r:id="rId5"/>
    <p:sldId id="258" r:id="rId6"/>
    <p:sldId id="271" r:id="rId7"/>
    <p:sldId id="259" r:id="rId8"/>
    <p:sldId id="264" r:id="rId9"/>
    <p:sldId id="266" r:id="rId10"/>
    <p:sldId id="261" r:id="rId11"/>
    <p:sldId id="262" r:id="rId12"/>
    <p:sldId id="265" r:id="rId13"/>
    <p:sldId id="260" r:id="rId14"/>
    <p:sldId id="263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88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C22D-F99D-4A03-B2FC-924F4174FCBB}" type="datetimeFigureOut">
              <a:rPr lang="fr-FR" smtClean="0"/>
              <a:t>24/03/2025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F4FC-4EEE-4180-810C-0133E96D3E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845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C22D-F99D-4A03-B2FC-924F4174FCBB}" type="datetimeFigureOut">
              <a:rPr lang="fr-FR" smtClean="0"/>
              <a:t>24/03/2025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F4FC-4EEE-4180-810C-0133E96D3E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34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C22D-F99D-4A03-B2FC-924F4174FCBB}" type="datetimeFigureOut">
              <a:rPr lang="fr-FR" smtClean="0"/>
              <a:t>24/03/2025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F4FC-4EEE-4180-810C-0133E96D3E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7928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C22D-F99D-4A03-B2FC-924F4174FCBB}" type="datetimeFigureOut">
              <a:rPr lang="fr-FR" smtClean="0"/>
              <a:t>24/03/2025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F4FC-4EEE-4180-810C-0133E96D3E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952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C22D-F99D-4A03-B2FC-924F4174FCBB}" type="datetimeFigureOut">
              <a:rPr lang="fr-FR" smtClean="0"/>
              <a:t>24/03/2025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F4FC-4EEE-4180-810C-0133E96D3E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780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C22D-F99D-4A03-B2FC-924F4174FCBB}" type="datetimeFigureOut">
              <a:rPr lang="fr-FR" smtClean="0"/>
              <a:t>24/03/2025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F4FC-4EEE-4180-810C-0133E96D3E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28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C22D-F99D-4A03-B2FC-924F4174FCBB}" type="datetimeFigureOut">
              <a:rPr lang="fr-FR" smtClean="0"/>
              <a:t>24/03/2025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F4FC-4EEE-4180-810C-0133E96D3E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507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C22D-F99D-4A03-B2FC-924F4174FCBB}" type="datetimeFigureOut">
              <a:rPr lang="fr-FR" smtClean="0"/>
              <a:t>24/03/2025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F4FC-4EEE-4180-810C-0133E96D3E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478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C22D-F99D-4A03-B2FC-924F4174FCBB}" type="datetimeFigureOut">
              <a:rPr lang="fr-FR" smtClean="0"/>
              <a:t>24/03/2025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F4FC-4EEE-4180-810C-0133E96D3E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83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C22D-F99D-4A03-B2FC-924F4174FCBB}" type="datetimeFigureOut">
              <a:rPr lang="fr-FR" smtClean="0"/>
              <a:t>24/03/2025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F4FC-4EEE-4180-810C-0133E96D3E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308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C22D-F99D-4A03-B2FC-924F4174FCBB}" type="datetimeFigureOut">
              <a:rPr lang="fr-FR" smtClean="0"/>
              <a:t>24/03/2025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F4FC-4EEE-4180-810C-0133E96D3E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634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7C22D-F99D-4A03-B2FC-924F4174FCBB}" type="datetimeFigureOut">
              <a:rPr lang="fr-FR" smtClean="0"/>
              <a:t>24/03/2025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5F4FC-4EEE-4180-810C-0133E96D3E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146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0247242"/>
              </p:ext>
            </p:extLst>
          </p:nvPr>
        </p:nvGraphicFramePr>
        <p:xfrm>
          <a:off x="251520" y="188641"/>
          <a:ext cx="8496944" cy="65634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027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4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03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700" b="1" dirty="0">
                          <a:effectLst/>
                        </a:rPr>
                        <a:t>Notions et contenus</a:t>
                      </a:r>
                      <a:endParaRPr lang="fr-FR" sz="17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3846" marR="6384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700" b="1">
                          <a:effectLst/>
                        </a:rPr>
                        <a:t>Capacités exigibles</a:t>
                      </a:r>
                      <a:endParaRPr lang="fr-FR" sz="1700" b="1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3846" marR="6384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822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700" b="1" dirty="0">
                          <a:effectLst/>
                        </a:rPr>
                        <a:t>8.2 Approche qualitative de la cinétique électrochimique : courbe courant - potentiel</a:t>
                      </a:r>
                      <a:endParaRPr lang="fr-FR" sz="17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3846" marR="63846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3846" marR="6384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785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 Allure des courbes courant-potentiel (intensité ou densité de courant) :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- </a:t>
                      </a:r>
                      <a:r>
                        <a:rPr lang="fr-FR" sz="1700" dirty="0" err="1">
                          <a:effectLst/>
                        </a:rPr>
                        <a:t>surpotentiel</a:t>
                      </a:r>
                      <a:endParaRPr lang="fr-FR" sz="1700" dirty="0">
                        <a:effectLst/>
                      </a:endParaRP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Wingdings"/>
                        <a:buNone/>
                        <a:tabLst>
                          <a:tab pos="107950" algn="l"/>
                        </a:tabLst>
                      </a:pPr>
                      <a:r>
                        <a:rPr lang="fr-FR" sz="1700" dirty="0">
                          <a:effectLst/>
                        </a:rPr>
                        <a:t>- systèmes rapides et systèmes lents ;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Wingdings"/>
                        <a:buNone/>
                        <a:tabLst>
                          <a:tab pos="107950" algn="l"/>
                        </a:tabLst>
                      </a:pPr>
                      <a:r>
                        <a:rPr lang="fr-FR" sz="1700" dirty="0">
                          <a:effectLst/>
                        </a:rPr>
                        <a:t>- nature de l’électrode ;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Wingdings"/>
                        <a:buNone/>
                        <a:tabLst>
                          <a:tab pos="107950" algn="l"/>
                        </a:tabLst>
                      </a:pPr>
                      <a:r>
                        <a:rPr lang="fr-FR" sz="1700" dirty="0">
                          <a:effectLst/>
                        </a:rPr>
                        <a:t>- courant limite de diffusion ;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Wingdings"/>
                        <a:buNone/>
                        <a:tabLst>
                          <a:tab pos="107950" algn="l"/>
                        </a:tabLst>
                      </a:pPr>
                      <a:r>
                        <a:rPr lang="fr-FR" sz="1700" dirty="0">
                          <a:effectLst/>
                        </a:rPr>
                        <a:t>- vagues successives ;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Wingdings"/>
                        <a:buNone/>
                        <a:tabLst>
                          <a:tab pos="107950" algn="l"/>
                        </a:tabLst>
                      </a:pPr>
                      <a:r>
                        <a:rPr lang="fr-FR" sz="1700" dirty="0">
                          <a:effectLst/>
                        </a:rPr>
                        <a:t>- Domaine d’inertie chimique du solvant.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 </a:t>
                      </a:r>
                      <a:endParaRPr lang="fr-FR" sz="17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3846" marR="6384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Décrire le montage à trois électrodes permettant de tracer des courbes courant - potentiel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Relier vitesse de réaction électrochimique et intensité du courant.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Identifier le caractère lent ou rapide d’un système à partir des courbes courant-potentiel.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Identifier les espèces </a:t>
                      </a:r>
                      <a:r>
                        <a:rPr lang="fr-FR" sz="1700" dirty="0" err="1">
                          <a:effectLst/>
                        </a:rPr>
                        <a:t>électroactives</a:t>
                      </a:r>
                      <a:r>
                        <a:rPr lang="fr-FR" sz="1700" dirty="0">
                          <a:effectLst/>
                        </a:rPr>
                        <a:t> pouvant donner lieu à une limitation en courant par diffusion.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 Identifier des paliers de diffusion sur des relevés expérimentaux.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Relier, avec la loi de Fick, relier l'intensité du courant limite de diffusion à la concentration du réactif et à l’aire de la surface immergée de l'électrode.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Tracer l’allure de courbes courant - potentiel de branches d’oxydation ou de réduction à partir de données fournies de potentiels standard, de concentrations et de </a:t>
                      </a:r>
                      <a:r>
                        <a:rPr lang="fr-FR" sz="1700" dirty="0" err="1">
                          <a:effectLst/>
                        </a:rPr>
                        <a:t>surpotentiel</a:t>
                      </a:r>
                      <a:r>
                        <a:rPr lang="fr-FR" sz="1700" dirty="0">
                          <a:effectLst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700" b="1" dirty="0">
                          <a:effectLst/>
                        </a:rPr>
                        <a:t>Tracer et exploiter des courbes courant-potentiel.</a:t>
                      </a:r>
                      <a:endParaRPr lang="fr-FR" sz="17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3846" marR="6384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7462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02189" y="188640"/>
            <a:ext cx="85310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5. </a:t>
            </a:r>
            <a:r>
              <a:rPr lang="fr-FR" b="1" u="sng" dirty="0"/>
              <a:t>I &lt; 0</a:t>
            </a:r>
            <a:endParaRPr lang="fr-FR" b="1" dirty="0"/>
          </a:p>
          <a:p>
            <a:r>
              <a:rPr lang="fr-FR" b="1" dirty="0"/>
              <a:t>Si le courant qui arrive à l’électrode de platine est négatif, montrer que cette électrode est le siège de réactions de réduction, et qu’elle se comporte donc comme une cathode. </a:t>
            </a:r>
            <a:endParaRPr lang="fr-FR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7" r="5067" b="11772"/>
          <a:stretch/>
        </p:blipFill>
        <p:spPr bwMode="auto">
          <a:xfrm>
            <a:off x="5261194" y="1187139"/>
            <a:ext cx="3744416" cy="277213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284391" y="1573894"/>
            <a:ext cx="49768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Quelles sont les deux réactions de réduction qui peuvent se produire ? </a:t>
            </a:r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7060662" y="1971382"/>
            <a:ext cx="373920" cy="276999"/>
            <a:chOff x="6991542" y="1185614"/>
            <a:chExt cx="373920" cy="276999"/>
          </a:xfrm>
        </p:grpSpPr>
        <p:cxnSp>
          <p:nvCxnSpPr>
            <p:cNvPr id="19" name="Connecteur droit 18"/>
            <p:cNvCxnSpPr/>
            <p:nvPr/>
          </p:nvCxnSpPr>
          <p:spPr>
            <a:xfrm flipH="1">
              <a:off x="7293454" y="1278059"/>
              <a:ext cx="72008" cy="139792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>
              <a:off x="7213062" y="1306053"/>
              <a:ext cx="80392" cy="128404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ZoneTexte 23"/>
            <p:cNvSpPr txBox="1"/>
            <p:nvPr/>
          </p:nvSpPr>
          <p:spPr>
            <a:xfrm>
              <a:off x="6991542" y="1185614"/>
              <a:ext cx="216024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dirty="0"/>
                <a:t>e-</a:t>
              </a:r>
            </a:p>
          </p:txBody>
        </p:sp>
      </p:grpSp>
      <p:sp>
        <p:nvSpPr>
          <p:cNvPr id="26" name="ZoneTexte 25"/>
          <p:cNvSpPr txBox="1"/>
          <p:nvPr/>
        </p:nvSpPr>
        <p:spPr>
          <a:xfrm>
            <a:off x="1477599" y="1002472"/>
            <a:ext cx="2350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chemeClr val="accent3">
                    <a:lumMod val="50000"/>
                  </a:schemeClr>
                </a:solidFill>
              </a:rPr>
              <a:t>Ox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 + ne- → </a:t>
            </a:r>
            <a:r>
              <a:rPr lang="fr-FR" b="1" dirty="0" err="1">
                <a:solidFill>
                  <a:schemeClr val="accent3">
                    <a:lumMod val="50000"/>
                  </a:schemeClr>
                </a:solidFill>
              </a:rPr>
              <a:t>Réd</a:t>
            </a:r>
            <a:endParaRPr lang="fr-F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8" name="Groupe 17"/>
          <p:cNvGrpSpPr/>
          <p:nvPr/>
        </p:nvGrpSpPr>
        <p:grpSpPr>
          <a:xfrm>
            <a:off x="457704" y="2377906"/>
            <a:ext cx="4131801" cy="2690490"/>
            <a:chOff x="457704" y="2377906"/>
            <a:chExt cx="4131801" cy="2690490"/>
          </a:xfrm>
        </p:grpSpPr>
        <p:grpSp>
          <p:nvGrpSpPr>
            <p:cNvPr id="3" name="Groupe 2"/>
            <p:cNvGrpSpPr/>
            <p:nvPr/>
          </p:nvGrpSpPr>
          <p:grpSpPr>
            <a:xfrm>
              <a:off x="457704" y="2377906"/>
              <a:ext cx="4131801" cy="1916895"/>
              <a:chOff x="586935" y="2566504"/>
              <a:chExt cx="4131801" cy="1916895"/>
            </a:xfrm>
          </p:grpSpPr>
          <p:sp>
            <p:nvSpPr>
              <p:cNvPr id="5" name="ZoneTexte 4"/>
              <p:cNvSpPr txBox="1"/>
              <p:nvPr/>
            </p:nvSpPr>
            <p:spPr>
              <a:xfrm>
                <a:off x="586935" y="2566504"/>
                <a:ext cx="41318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Oxydants  	E°(V)	Réducteurs</a:t>
                </a:r>
              </a:p>
            </p:txBody>
          </p:sp>
          <p:sp>
            <p:nvSpPr>
              <p:cNvPr id="6" name="ZoneTexte 5"/>
              <p:cNvSpPr txBox="1"/>
              <p:nvPr/>
            </p:nvSpPr>
            <p:spPr>
              <a:xfrm>
                <a:off x="829264" y="3061373"/>
                <a:ext cx="4683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 O</a:t>
                </a:r>
                <a:r>
                  <a:rPr lang="fr-FR" baseline="-25000" dirty="0"/>
                  <a:t>2</a:t>
                </a:r>
                <a:endParaRPr lang="fr-FR" dirty="0"/>
              </a:p>
            </p:txBody>
          </p:sp>
          <p:sp>
            <p:nvSpPr>
              <p:cNvPr id="7" name="ZoneTexte 6"/>
              <p:cNvSpPr txBox="1"/>
              <p:nvPr/>
            </p:nvSpPr>
            <p:spPr>
              <a:xfrm>
                <a:off x="3734834" y="3029107"/>
                <a:ext cx="6126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 </a:t>
                </a:r>
                <a:r>
                  <a:rPr lang="fr-FR" u="sng" dirty="0"/>
                  <a:t>H</a:t>
                </a:r>
                <a:r>
                  <a:rPr lang="fr-FR" u="sng" baseline="-25000" dirty="0"/>
                  <a:t>2</a:t>
                </a:r>
                <a:r>
                  <a:rPr lang="fr-FR" u="sng" dirty="0"/>
                  <a:t>O</a:t>
                </a:r>
              </a:p>
            </p:txBody>
          </p:sp>
          <p:sp>
            <p:nvSpPr>
              <p:cNvPr id="8" name="ZoneTexte 7"/>
              <p:cNvSpPr txBox="1"/>
              <p:nvPr/>
            </p:nvSpPr>
            <p:spPr>
              <a:xfrm>
                <a:off x="2523605" y="3024947"/>
                <a:ext cx="5934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1,23</a:t>
                </a:r>
              </a:p>
            </p:txBody>
          </p:sp>
          <p:sp>
            <p:nvSpPr>
              <p:cNvPr id="9" name="ZoneTexte 8"/>
              <p:cNvSpPr txBox="1"/>
              <p:nvPr/>
            </p:nvSpPr>
            <p:spPr>
              <a:xfrm>
                <a:off x="829264" y="3583105"/>
                <a:ext cx="7695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 </a:t>
                </a:r>
                <a:r>
                  <a:rPr lang="fr-FR" u="sng" dirty="0"/>
                  <a:t>Fe(III)</a:t>
                </a: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3734834" y="3534071"/>
                <a:ext cx="711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 </a:t>
                </a:r>
                <a:r>
                  <a:rPr lang="fr-FR" u="sng" dirty="0"/>
                  <a:t>Fe(II)</a:t>
                </a: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2523605" y="3534071"/>
                <a:ext cx="5293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 0,4</a:t>
                </a: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907715" y="4110135"/>
                <a:ext cx="9391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u="sng" dirty="0"/>
                  <a:t> H</a:t>
                </a:r>
                <a:r>
                  <a:rPr lang="fr-FR" u="sng" baseline="-25000" dirty="0"/>
                  <a:t>2</a:t>
                </a:r>
                <a:r>
                  <a:rPr lang="fr-FR" u="sng" dirty="0"/>
                  <a:t>O, H</a:t>
                </a:r>
                <a:r>
                  <a:rPr lang="fr-FR" u="sng" baseline="30000" dirty="0"/>
                  <a:t>+</a:t>
                </a:r>
                <a:endParaRPr lang="fr-FR" u="sng" dirty="0"/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3887234" y="4110135"/>
                <a:ext cx="4603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 H</a:t>
                </a:r>
                <a:r>
                  <a:rPr lang="fr-FR" baseline="-25000" dirty="0"/>
                  <a:t>2</a:t>
                </a:r>
                <a:endParaRPr lang="fr-FR" dirty="0"/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2523605" y="4114067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 0,00</a:t>
                </a:r>
              </a:p>
            </p:txBody>
          </p:sp>
        </p:grpSp>
        <p:grpSp>
          <p:nvGrpSpPr>
            <p:cNvPr id="30" name="Groupe 29"/>
            <p:cNvGrpSpPr/>
            <p:nvPr/>
          </p:nvGrpSpPr>
          <p:grpSpPr>
            <a:xfrm rot="10800000" flipV="1">
              <a:off x="1207156" y="4423870"/>
              <a:ext cx="2665055" cy="644526"/>
              <a:chOff x="1586300" y="2987137"/>
              <a:chExt cx="2665055" cy="759896"/>
            </a:xfrm>
          </p:grpSpPr>
          <p:sp>
            <p:nvSpPr>
              <p:cNvPr id="28" name="Flèche courbée vers le haut 27"/>
              <p:cNvSpPr/>
              <p:nvPr/>
            </p:nvSpPr>
            <p:spPr>
              <a:xfrm rot="10800000" flipV="1">
                <a:off x="1586300" y="3022947"/>
                <a:ext cx="2665055" cy="724086"/>
              </a:xfrm>
              <a:prstGeom prst="curvedUpArrow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ZoneTexte 28"/>
              <p:cNvSpPr txBox="1"/>
              <p:nvPr/>
            </p:nvSpPr>
            <p:spPr>
              <a:xfrm>
                <a:off x="2419829" y="2987137"/>
                <a:ext cx="1264513" cy="4717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b="1" dirty="0">
                    <a:solidFill>
                      <a:schemeClr val="accent3">
                        <a:lumMod val="50000"/>
                      </a:schemeClr>
                    </a:solidFill>
                  </a:rPr>
                  <a:t>Réduction</a:t>
                </a:r>
              </a:p>
            </p:txBody>
          </p:sp>
        </p:grpSp>
      </p:grpSp>
      <p:sp>
        <p:nvSpPr>
          <p:cNvPr id="31" name="ZoneTexte 30"/>
          <p:cNvSpPr txBox="1"/>
          <p:nvPr/>
        </p:nvSpPr>
        <p:spPr>
          <a:xfrm>
            <a:off x="816602" y="5337670"/>
            <a:ext cx="2963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(1) 	Fe(III) + e-  → Fe(II) 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816602" y="5854024"/>
            <a:ext cx="2510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(2) 	2H</a:t>
            </a:r>
            <a:r>
              <a:rPr lang="fr-FR" b="1" baseline="30000" dirty="0">
                <a:solidFill>
                  <a:schemeClr val="accent3">
                    <a:lumMod val="50000"/>
                  </a:schemeClr>
                </a:solidFill>
              </a:rPr>
              <a:t>+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 + 2e- → H</a:t>
            </a:r>
            <a:r>
              <a:rPr lang="fr-FR" b="1" baseline="-25000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fr-F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DD8D364-ECE2-3397-8D19-929B58CF2D29}"/>
              </a:ext>
            </a:extLst>
          </p:cNvPr>
          <p:cNvSpPr/>
          <p:nvPr/>
        </p:nvSpPr>
        <p:spPr>
          <a:xfrm>
            <a:off x="579801" y="4999934"/>
            <a:ext cx="85310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Donner un ordre de grandeur du potentiel de ces deux couples lorsque i = 0.</a:t>
            </a:r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D6BE4FF-E760-CB07-4786-E9699B61C594}"/>
              </a:ext>
            </a:extLst>
          </p:cNvPr>
          <p:cNvSpPr txBox="1"/>
          <p:nvPr/>
        </p:nvSpPr>
        <p:spPr>
          <a:xfrm>
            <a:off x="4661976" y="5317242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E</a:t>
            </a:r>
            <a:r>
              <a:rPr lang="fr-FR" b="1" baseline="-25000" dirty="0">
                <a:solidFill>
                  <a:schemeClr val="accent3">
                    <a:lumMod val="50000"/>
                  </a:schemeClr>
                </a:solidFill>
              </a:rPr>
              <a:t>1éq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 = 0,35 V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BAD7CF00-28BD-C6AE-0AA6-47BE2C73CE51}"/>
              </a:ext>
            </a:extLst>
          </p:cNvPr>
          <p:cNvSpPr txBox="1"/>
          <p:nvPr/>
        </p:nvSpPr>
        <p:spPr>
          <a:xfrm>
            <a:off x="4671104" y="575554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E</a:t>
            </a:r>
            <a:r>
              <a:rPr lang="fr-FR" b="1" baseline="-25000" dirty="0">
                <a:solidFill>
                  <a:schemeClr val="accent3">
                    <a:lumMod val="50000"/>
                  </a:schemeClr>
                </a:solidFill>
              </a:rPr>
              <a:t>3éq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 = - 0,30 V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E50A0472-A726-6623-D62C-ABB3AAE49A6C}"/>
              </a:ext>
            </a:extLst>
          </p:cNvPr>
          <p:cNvSpPr txBox="1"/>
          <p:nvPr/>
        </p:nvSpPr>
        <p:spPr>
          <a:xfrm>
            <a:off x="4439223" y="4036368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Faire un schéma de l’électrode et représenter les échanges électroniques qui ont lieu.</a:t>
            </a:r>
            <a:endParaRPr lang="fr-FR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66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26" grpId="0"/>
      <p:bldP spid="31" grpId="0"/>
      <p:bldP spid="33" grpId="0"/>
      <p:bldP spid="21" grpId="0"/>
      <p:bldP spid="22" grpId="0"/>
      <p:bldP spid="23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8DCDE2E8-84FC-D4B6-0AD2-584426F2F849}"/>
              </a:ext>
            </a:extLst>
          </p:cNvPr>
          <p:cNvGrpSpPr/>
          <p:nvPr/>
        </p:nvGrpSpPr>
        <p:grpSpPr>
          <a:xfrm>
            <a:off x="139800" y="2129333"/>
            <a:ext cx="9004200" cy="4471360"/>
            <a:chOff x="139800" y="2087050"/>
            <a:chExt cx="9004200" cy="4471360"/>
          </a:xfrm>
        </p:grpSpPr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75B6AE51-A53A-CE8E-FA26-DFAEA130F1CB}"/>
                </a:ext>
              </a:extLst>
            </p:cNvPr>
            <p:cNvGrpSpPr/>
            <p:nvPr/>
          </p:nvGrpSpPr>
          <p:grpSpPr>
            <a:xfrm>
              <a:off x="139800" y="2087050"/>
              <a:ext cx="9004200" cy="4471360"/>
              <a:chOff x="22286" y="2066708"/>
              <a:chExt cx="9004200" cy="4471360"/>
            </a:xfrm>
          </p:grpSpPr>
          <p:pic>
            <p:nvPicPr>
              <p:cNvPr id="25" name="Picture 2">
                <a:extLst>
                  <a:ext uri="{FF2B5EF4-FFF2-40B4-BE49-F238E27FC236}">
                    <a16:creationId xmlns:a16="http://schemas.microsoft.com/office/drawing/2014/main" id="{4FFACD82-3966-A291-1FD6-1B71B45E88A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14" t="14530" b="6581"/>
              <a:stretch/>
            </p:blipFill>
            <p:spPr bwMode="auto">
              <a:xfrm>
                <a:off x="22286" y="2505620"/>
                <a:ext cx="9004200" cy="40324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20B7BC2A-1794-D091-523F-BD2E2981E9DB}"/>
                  </a:ext>
                </a:extLst>
              </p:cNvPr>
              <p:cNvSpPr txBox="1"/>
              <p:nvPr/>
            </p:nvSpPr>
            <p:spPr>
              <a:xfrm>
                <a:off x="459873" y="2865660"/>
                <a:ext cx="32029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>
                    <a:solidFill>
                      <a:srgbClr val="FF0000"/>
                    </a:solidFill>
                  </a:rPr>
                  <a:t>I &gt; 0 	Réactions d’oxydation</a:t>
                </a:r>
              </a:p>
            </p:txBody>
          </p:sp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0768DDB7-75FA-5108-E186-DB76EEDB1892}"/>
                  </a:ext>
                </a:extLst>
              </p:cNvPr>
              <p:cNvSpPr txBox="1"/>
              <p:nvPr/>
            </p:nvSpPr>
            <p:spPr>
              <a:xfrm>
                <a:off x="3442517" y="3821630"/>
                <a:ext cx="24509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>
                    <a:solidFill>
                      <a:srgbClr val="FF0000"/>
                    </a:solidFill>
                  </a:rPr>
                  <a:t>(1) 	Fe(II) → Fe(III)</a:t>
                </a:r>
              </a:p>
            </p:txBody>
          </p: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B553AF32-C170-FA66-B192-5090BA80816C}"/>
                  </a:ext>
                </a:extLst>
              </p:cNvPr>
              <p:cNvSpPr txBox="1"/>
              <p:nvPr/>
            </p:nvSpPr>
            <p:spPr>
              <a:xfrm>
                <a:off x="6728112" y="3079808"/>
                <a:ext cx="21531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>
                    <a:solidFill>
                      <a:srgbClr val="FF0000"/>
                    </a:solidFill>
                  </a:rPr>
                  <a:t>(2) 	2H</a:t>
                </a:r>
                <a:r>
                  <a:rPr lang="fr-FR" b="1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fr-FR" b="1" dirty="0">
                    <a:solidFill>
                      <a:srgbClr val="FF0000"/>
                    </a:solidFill>
                  </a:rPr>
                  <a:t>O → O</a:t>
                </a:r>
                <a:r>
                  <a:rPr lang="fr-FR" b="1" baseline="-25000" dirty="0">
                    <a:solidFill>
                      <a:srgbClr val="FF0000"/>
                    </a:solidFill>
                  </a:rPr>
                  <a:t>2</a:t>
                </a:r>
                <a:endParaRPr lang="fr-F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36FF9307-CB8E-306D-3479-DE895B76FB00}"/>
                  </a:ext>
                </a:extLst>
              </p:cNvPr>
              <p:cNvSpPr txBox="1"/>
              <p:nvPr/>
            </p:nvSpPr>
            <p:spPr>
              <a:xfrm>
                <a:off x="3879625" y="2066708"/>
                <a:ext cx="46648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>
                    <a:solidFill>
                      <a:srgbClr val="FF0000"/>
                    </a:solidFill>
                  </a:rPr>
                  <a:t>L’oxydant prédomine dans les potentiels élevés</a:t>
                </a:r>
              </a:p>
            </p:txBody>
          </p:sp>
        </p:grp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29C48768-CED5-C3BA-5E62-3E4586D73E92}"/>
                </a:ext>
              </a:extLst>
            </p:cNvPr>
            <p:cNvCxnSpPr>
              <a:cxnSpLocks/>
            </p:cNvCxnSpPr>
            <p:nvPr/>
          </p:nvCxnSpPr>
          <p:spPr>
            <a:xfrm>
              <a:off x="6306775" y="3841972"/>
              <a:ext cx="0" cy="244384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5637316-1A9B-BE8B-80B9-652ADD566B5F}"/>
                </a:ext>
              </a:extLst>
            </p:cNvPr>
            <p:cNvSpPr txBox="1"/>
            <p:nvPr/>
          </p:nvSpPr>
          <p:spPr>
            <a:xfrm>
              <a:off x="6212058" y="4037635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FF0000"/>
                  </a:solidFill>
                </a:rPr>
                <a:t>E</a:t>
              </a:r>
              <a:r>
                <a:rPr lang="fr-FR" b="1" baseline="-25000" dirty="0">
                  <a:solidFill>
                    <a:srgbClr val="FF0000"/>
                  </a:solidFill>
                </a:rPr>
                <a:t>2éq</a:t>
              </a:r>
              <a:r>
                <a:rPr lang="fr-FR" b="1" dirty="0">
                  <a:solidFill>
                    <a:srgbClr val="FF0000"/>
                  </a:solidFill>
                </a:rPr>
                <a:t> = 0,93 V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48E402BD-448B-B3D4-69AA-2951D32C4387}"/>
                </a:ext>
              </a:extLst>
            </p:cNvPr>
            <p:cNvSpPr txBox="1"/>
            <p:nvPr/>
          </p:nvSpPr>
          <p:spPr>
            <a:xfrm>
              <a:off x="5004048" y="4185000"/>
              <a:ext cx="14279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FF0000"/>
                  </a:solidFill>
                </a:rPr>
                <a:t>E</a:t>
              </a:r>
              <a:r>
                <a:rPr lang="fr-FR" baseline="-25000" dirty="0">
                  <a:solidFill>
                    <a:srgbClr val="FF0000"/>
                  </a:solidFill>
                </a:rPr>
                <a:t>1éq</a:t>
              </a:r>
              <a:r>
                <a:rPr lang="fr-FR" dirty="0">
                  <a:solidFill>
                    <a:srgbClr val="FF0000"/>
                  </a:solidFill>
                </a:rPr>
                <a:t> = 0,35 V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97801" y="188640"/>
            <a:ext cx="9046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Lorsque les réductions ont lieu dans quel sens varie le potentiel des couples mis en jeu ?</a:t>
            </a:r>
            <a:endParaRPr lang="fr-FR" dirty="0"/>
          </a:p>
          <a:p>
            <a:r>
              <a:rPr lang="fr-FR" b="1" dirty="0"/>
              <a:t>Comparer le potentiel du couple lorsque i &lt; 0 au potentiel du couple lorsque i = 0. 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225433" y="858092"/>
            <a:ext cx="3692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I &lt; 0 	</a:t>
            </a:r>
            <a:r>
              <a:rPr lang="fr-FR" b="1" dirty="0" err="1">
                <a:solidFill>
                  <a:schemeClr val="accent3">
                    <a:lumMod val="50000"/>
                  </a:schemeClr>
                </a:solidFill>
              </a:rPr>
              <a:t>E</a:t>
            </a:r>
            <a:r>
              <a:rPr lang="fr-FR" b="1" baseline="-25000" dirty="0" err="1">
                <a:solidFill>
                  <a:schemeClr val="accent3">
                    <a:lumMod val="50000"/>
                  </a:schemeClr>
                </a:solidFill>
              </a:rPr>
              <a:t>pt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 diminue	</a:t>
            </a:r>
            <a:r>
              <a:rPr lang="fr-FR" b="1" dirty="0" err="1">
                <a:solidFill>
                  <a:schemeClr val="accent3">
                    <a:lumMod val="50000"/>
                  </a:schemeClr>
                </a:solidFill>
              </a:rPr>
              <a:t>E</a:t>
            </a:r>
            <a:r>
              <a:rPr lang="fr-FR" b="1" baseline="-25000" dirty="0" err="1">
                <a:solidFill>
                  <a:schemeClr val="accent3">
                    <a:lumMod val="50000"/>
                  </a:schemeClr>
                </a:solidFill>
              </a:rPr>
              <a:t>pt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 &lt; </a:t>
            </a:r>
            <a:r>
              <a:rPr lang="fr-FR" b="1" dirty="0" err="1">
                <a:solidFill>
                  <a:schemeClr val="accent3">
                    <a:lumMod val="50000"/>
                  </a:schemeClr>
                </a:solidFill>
              </a:rPr>
              <a:t>E</a:t>
            </a:r>
            <a:r>
              <a:rPr lang="fr-FR" b="1" baseline="-25000" dirty="0" err="1">
                <a:solidFill>
                  <a:schemeClr val="accent3">
                    <a:lumMod val="50000"/>
                  </a:schemeClr>
                </a:solidFill>
              </a:rPr>
              <a:t>éq</a:t>
            </a:r>
            <a:endParaRPr lang="fr-F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618105" y="5157192"/>
            <a:ext cx="329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I &lt; 0 	Réactions de réduction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196391" y="4470893"/>
            <a:ext cx="2609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(1) 	Fe(II)  ← Fe(III) 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-12524" y="5837362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(2) H</a:t>
            </a:r>
            <a:r>
              <a:rPr lang="fr-FR" b="1" baseline="-25000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 ← H</a:t>
            </a:r>
            <a:r>
              <a:rPr lang="fr-FR" b="1" baseline="30000" dirty="0">
                <a:solidFill>
                  <a:schemeClr val="accent3">
                    <a:lumMod val="50000"/>
                  </a:schemeClr>
                </a:solidFill>
              </a:rPr>
              <a:t>+</a:t>
            </a:r>
            <a:endParaRPr lang="fr-F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187624" y="5661248"/>
            <a:ext cx="5090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Le réducteur prédomine dans les potentiels faibles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96D9FFE-07EB-3C03-EA98-1D80F2AD0CD1}"/>
              </a:ext>
            </a:extLst>
          </p:cNvPr>
          <p:cNvSpPr txBox="1"/>
          <p:nvPr/>
        </p:nvSpPr>
        <p:spPr>
          <a:xfrm>
            <a:off x="447306" y="1001264"/>
            <a:ext cx="3974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Fe(III) est un oxydant plus fort que H</a:t>
            </a:r>
            <a:r>
              <a:rPr lang="fr-FR" b="1" baseline="-25000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O</a:t>
            </a:r>
          </a:p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Il réagit en premier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4A376E2-A86A-4094-056C-9A8F32A84911}"/>
              </a:ext>
            </a:extLst>
          </p:cNvPr>
          <p:cNvSpPr txBox="1"/>
          <p:nvPr/>
        </p:nvSpPr>
        <p:spPr>
          <a:xfrm>
            <a:off x="1979712" y="3998762"/>
            <a:ext cx="1427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3">
                    <a:lumMod val="50000"/>
                  </a:schemeClr>
                </a:solidFill>
              </a:rPr>
              <a:t>E</a:t>
            </a:r>
            <a:r>
              <a:rPr lang="fr-FR" baseline="-25000" dirty="0">
                <a:solidFill>
                  <a:schemeClr val="accent3">
                    <a:lumMod val="50000"/>
                  </a:schemeClr>
                </a:solidFill>
              </a:rPr>
              <a:t>3éq</a:t>
            </a:r>
            <a:r>
              <a:rPr lang="fr-FR" dirty="0">
                <a:solidFill>
                  <a:schemeClr val="accent3">
                    <a:lumMod val="50000"/>
                  </a:schemeClr>
                </a:solidFill>
              </a:rPr>
              <a:t> = -0,30 V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C553B25D-CB32-EC5A-6127-5480F9BD4BE4}"/>
              </a:ext>
            </a:extLst>
          </p:cNvPr>
          <p:cNvCxnSpPr>
            <a:cxnSpLocks/>
          </p:cNvCxnSpPr>
          <p:nvPr/>
        </p:nvCxnSpPr>
        <p:spPr>
          <a:xfrm>
            <a:off x="2745936" y="4365013"/>
            <a:ext cx="0" cy="1971870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ECFCB3D8-0508-04A0-B45B-88DE0B570B8C}"/>
              </a:ext>
            </a:extLst>
          </p:cNvPr>
          <p:cNvSpPr txBox="1"/>
          <p:nvPr/>
        </p:nvSpPr>
        <p:spPr>
          <a:xfrm>
            <a:off x="2640677" y="1236943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E</a:t>
            </a:r>
            <a:r>
              <a:rPr lang="fr-FR" b="1" baseline="-25000" dirty="0">
                <a:solidFill>
                  <a:schemeClr val="accent3">
                    <a:lumMod val="50000"/>
                  </a:schemeClr>
                </a:solidFill>
              </a:rPr>
              <a:t>1éq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 = 0,35 V</a:t>
            </a:r>
          </a:p>
        </p:txBody>
      </p:sp>
    </p:spTree>
    <p:extLst>
      <p:ext uri="{BB962C8B-B14F-4D97-AF65-F5344CB8AC3E}">
        <p14:creationId xmlns:p14="http://schemas.microsoft.com/office/powerpoint/2010/main" val="77445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" grpId="0"/>
      <p:bldP spid="4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55576" y="332656"/>
            <a:ext cx="71073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Interprétation des 3 parties de la courbe :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115616" y="439646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</a:t>
            </a:r>
            <a:r>
              <a:rPr lang="fr-FR" baseline="-25000" dirty="0"/>
              <a:t>éq1</a:t>
            </a:r>
            <a:r>
              <a:rPr lang="fr-FR" dirty="0"/>
              <a:t> = 0,4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876256" y="439646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E</a:t>
            </a:r>
            <a:r>
              <a:rPr lang="fr-FR" baseline="-25000" dirty="0" err="1"/>
              <a:t>pt</a:t>
            </a:r>
            <a:r>
              <a:rPr lang="fr-FR" baseline="-25000" dirty="0"/>
              <a:t> </a:t>
            </a:r>
            <a:r>
              <a:rPr lang="fr-FR" dirty="0"/>
              <a:t>(V)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7157950" y="4365104"/>
            <a:ext cx="36004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467544" y="1737117"/>
            <a:ext cx="0" cy="285648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587698" y="1837306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I (mA)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67544" y="3933056"/>
            <a:ext cx="1527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Fe(II) → Fe(III)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928126" y="2527459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2H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r>
              <a:rPr lang="fr-FR" b="1" dirty="0">
                <a:solidFill>
                  <a:srgbClr val="FF0000"/>
                </a:solidFill>
              </a:rPr>
              <a:t>O → O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989978" y="4408931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1,6</a:t>
            </a:r>
          </a:p>
        </p:txBody>
      </p:sp>
      <p:cxnSp>
        <p:nvCxnSpPr>
          <p:cNvPr id="17" name="Connecteur droit 16"/>
          <p:cNvCxnSpPr>
            <a:endCxn id="15" idx="0"/>
          </p:cNvCxnSpPr>
          <p:nvPr/>
        </p:nvCxnSpPr>
        <p:spPr>
          <a:xfrm>
            <a:off x="6228184" y="3513477"/>
            <a:ext cx="0" cy="89545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H="1">
            <a:off x="827584" y="3573016"/>
            <a:ext cx="100811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279164" y="33883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0,6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440441" y="42117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" t="46317" r="43000" b="6581"/>
          <a:stretch/>
        </p:blipFill>
        <p:spPr bwMode="auto">
          <a:xfrm>
            <a:off x="23961" y="2154536"/>
            <a:ext cx="9074413" cy="428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ZoneTexte 23"/>
          <p:cNvSpPr txBox="1"/>
          <p:nvPr/>
        </p:nvSpPr>
        <p:spPr>
          <a:xfrm>
            <a:off x="683686" y="5027062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H</a:t>
            </a:r>
            <a:r>
              <a:rPr lang="fr-FR" b="1" baseline="-25000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 ← H</a:t>
            </a:r>
            <a:r>
              <a:rPr lang="fr-FR" b="1" baseline="30000" dirty="0">
                <a:solidFill>
                  <a:schemeClr val="accent3">
                    <a:lumMod val="50000"/>
                  </a:schemeClr>
                </a:solidFill>
              </a:rPr>
              <a:t>+</a:t>
            </a:r>
            <a:endParaRPr lang="fr-F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7668344" y="2799133"/>
            <a:ext cx="1633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Fe(II)  ← Fe(III) 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7363802" y="2138528"/>
            <a:ext cx="1727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</a:t>
            </a:r>
            <a:r>
              <a:rPr lang="fr-FR" baseline="-25000" dirty="0"/>
              <a:t>éq1</a:t>
            </a:r>
            <a:r>
              <a:rPr lang="fr-FR" dirty="0"/>
              <a:t> = 0,35 V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8058050" y="541060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E</a:t>
            </a:r>
            <a:r>
              <a:rPr lang="fr-FR" baseline="-25000" dirty="0" err="1"/>
              <a:t>pt</a:t>
            </a:r>
            <a:r>
              <a:rPr lang="fr-FR" baseline="-25000" dirty="0"/>
              <a:t> </a:t>
            </a:r>
            <a:r>
              <a:rPr lang="fr-FR" dirty="0"/>
              <a:t>(V)</a:t>
            </a:r>
          </a:p>
        </p:txBody>
      </p:sp>
      <p:cxnSp>
        <p:nvCxnSpPr>
          <p:cNvPr id="31" name="Connecteur droit 30"/>
          <p:cNvCxnSpPr/>
          <p:nvPr/>
        </p:nvCxnSpPr>
        <p:spPr>
          <a:xfrm flipH="1">
            <a:off x="440441" y="3513477"/>
            <a:ext cx="180512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40958" y="3233130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- 0,8</a:t>
            </a:r>
          </a:p>
        </p:txBody>
      </p:sp>
      <p:cxnSp>
        <p:nvCxnSpPr>
          <p:cNvPr id="33" name="Connecteur droit 32"/>
          <p:cNvCxnSpPr/>
          <p:nvPr/>
        </p:nvCxnSpPr>
        <p:spPr>
          <a:xfrm flipH="1">
            <a:off x="2195736" y="2527459"/>
            <a:ext cx="21064" cy="3493829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2123728" y="2151722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-0,8 V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3006262" y="945323"/>
            <a:ext cx="1328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REDUCTION</a:t>
            </a:r>
          </a:p>
        </p:txBody>
      </p:sp>
    </p:spTree>
    <p:extLst>
      <p:ext uri="{BB962C8B-B14F-4D97-AF65-F5344CB8AC3E}">
        <p14:creationId xmlns:p14="http://schemas.microsoft.com/office/powerpoint/2010/main" val="3070992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" t="14530" b="6581"/>
          <a:stretch/>
        </p:blipFill>
        <p:spPr bwMode="auto">
          <a:xfrm>
            <a:off x="0" y="1109615"/>
            <a:ext cx="900420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3223008" y="2398377"/>
            <a:ext cx="256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	Fe(II) → Fe(III)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6876256" y="1709549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	H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r>
              <a:rPr lang="fr-FR" b="1" dirty="0">
                <a:solidFill>
                  <a:srgbClr val="FF0000"/>
                </a:solidFill>
              </a:rPr>
              <a:t>O → O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3004449" y="3141441"/>
            <a:ext cx="2609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	Fe(II)  ← Fe(III) 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79512" y="3882604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H</a:t>
            </a:r>
            <a:r>
              <a:rPr lang="fr-FR" b="1" baseline="-25000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 ← H</a:t>
            </a:r>
            <a:r>
              <a:rPr lang="fr-FR" b="1" baseline="30000" dirty="0">
                <a:solidFill>
                  <a:schemeClr val="accent3">
                    <a:lumMod val="50000"/>
                  </a:schemeClr>
                </a:solidFill>
              </a:rPr>
              <a:t>+</a:t>
            </a:r>
            <a:endParaRPr lang="fr-F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25" name="Connecteur droit 24"/>
          <p:cNvCxnSpPr/>
          <p:nvPr/>
        </p:nvCxnSpPr>
        <p:spPr>
          <a:xfrm flipV="1">
            <a:off x="6157568" y="2348880"/>
            <a:ext cx="0" cy="25202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5292080" y="1894215"/>
            <a:ext cx="1310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</a:rPr>
              <a:t>E</a:t>
            </a:r>
            <a:r>
              <a:rPr lang="fr-FR" b="1" baseline="-25000" dirty="0" err="1">
                <a:solidFill>
                  <a:srgbClr val="FF0000"/>
                </a:solidFill>
              </a:rPr>
              <a:t>éq</a:t>
            </a:r>
            <a:r>
              <a:rPr lang="fr-FR" b="1" dirty="0">
                <a:solidFill>
                  <a:srgbClr val="FF0000"/>
                </a:solidFill>
              </a:rPr>
              <a:t>(O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r>
              <a:rPr lang="fr-FR" b="1" dirty="0">
                <a:solidFill>
                  <a:srgbClr val="FF0000"/>
                </a:solidFill>
              </a:rPr>
              <a:t>/H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r>
              <a:rPr lang="fr-FR" b="1" dirty="0">
                <a:solidFill>
                  <a:srgbClr val="FF0000"/>
                </a:solidFill>
              </a:rPr>
              <a:t>O)</a:t>
            </a:r>
          </a:p>
        </p:txBody>
      </p:sp>
      <p:cxnSp>
        <p:nvCxnSpPr>
          <p:cNvPr id="28" name="Connecteur droit avec flèche 27"/>
          <p:cNvCxnSpPr/>
          <p:nvPr/>
        </p:nvCxnSpPr>
        <p:spPr>
          <a:xfrm>
            <a:off x="6123558" y="2852936"/>
            <a:ext cx="2120850" cy="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6191460" y="2517371"/>
            <a:ext cx="2147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surtension anodique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191460" y="2973860"/>
            <a:ext cx="2278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  <a:latin typeface="Symbol" pitchFamily="18" charset="2"/>
              </a:rPr>
              <a:t>h</a:t>
            </a:r>
            <a:r>
              <a:rPr lang="fr-FR" b="1" baseline="-25000" dirty="0" err="1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fr-FR" b="1" dirty="0">
                <a:solidFill>
                  <a:srgbClr val="FF0000"/>
                </a:solidFill>
                <a:latin typeface="Symbol" pitchFamily="18" charset="2"/>
                <a:sym typeface="Symbol"/>
              </a:rPr>
              <a:t> 1,6 - 0,9 = </a:t>
            </a:r>
            <a:r>
              <a:rPr lang="fr-FR" b="1" dirty="0">
                <a:solidFill>
                  <a:srgbClr val="FF0000"/>
                </a:solidFill>
                <a:sym typeface="Symbol"/>
              </a:rPr>
              <a:t>0, 7</a:t>
            </a:r>
            <a:r>
              <a:rPr lang="fr-FR" b="1" dirty="0">
                <a:solidFill>
                  <a:srgbClr val="FF0000"/>
                </a:solidFill>
                <a:latin typeface="Symbol" pitchFamily="18" charset="2"/>
                <a:sym typeface="Symbol"/>
              </a:rPr>
              <a:t> </a:t>
            </a:r>
            <a:r>
              <a:rPr lang="fr-FR" b="1" dirty="0">
                <a:solidFill>
                  <a:srgbClr val="FF0000"/>
                </a:solidFill>
                <a:sym typeface="Symbol"/>
              </a:rPr>
              <a:t>V</a:t>
            </a:r>
            <a:r>
              <a:rPr lang="fr-FR" b="1" dirty="0">
                <a:solidFill>
                  <a:srgbClr val="FF0000"/>
                </a:solidFill>
                <a:latin typeface="Symbol" pitchFamily="18" charset="2"/>
              </a:rPr>
              <a:t> </a:t>
            </a:r>
            <a:endParaRPr lang="fr-FR" dirty="0"/>
          </a:p>
        </p:txBody>
      </p:sp>
      <p:cxnSp>
        <p:nvCxnSpPr>
          <p:cNvPr id="31" name="Connecteur droit 30"/>
          <p:cNvCxnSpPr/>
          <p:nvPr/>
        </p:nvCxnSpPr>
        <p:spPr>
          <a:xfrm flipV="1">
            <a:off x="2406162" y="2767709"/>
            <a:ext cx="0" cy="2101451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2055672" y="2398377"/>
            <a:ext cx="1144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chemeClr val="accent3">
                    <a:lumMod val="50000"/>
                  </a:schemeClr>
                </a:solidFill>
              </a:rPr>
              <a:t>E</a:t>
            </a:r>
            <a:r>
              <a:rPr lang="fr-FR" b="1" baseline="-25000" dirty="0" err="1">
                <a:solidFill>
                  <a:schemeClr val="accent3">
                    <a:lumMod val="50000"/>
                  </a:schemeClr>
                </a:solidFill>
              </a:rPr>
              <a:t>éq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(H</a:t>
            </a:r>
            <a:r>
              <a:rPr lang="fr-FR" b="1" baseline="30000" dirty="0">
                <a:solidFill>
                  <a:schemeClr val="accent3">
                    <a:lumMod val="50000"/>
                  </a:schemeClr>
                </a:solidFill>
              </a:rPr>
              <a:t>+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/H</a:t>
            </a:r>
            <a:r>
              <a:rPr lang="fr-FR" b="1" baseline="-25000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</p:txBody>
      </p:sp>
      <p:cxnSp>
        <p:nvCxnSpPr>
          <p:cNvPr id="34" name="Connecteur droit avec flèche 33"/>
          <p:cNvCxnSpPr/>
          <p:nvPr/>
        </p:nvCxnSpPr>
        <p:spPr>
          <a:xfrm flipH="1">
            <a:off x="1259632" y="3363216"/>
            <a:ext cx="1174676" cy="3068"/>
          </a:xfrm>
          <a:prstGeom prst="straightConnector1">
            <a:avLst/>
          </a:prstGeom>
          <a:ln w="2222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1069190" y="2760377"/>
            <a:ext cx="1260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surtension </a:t>
            </a:r>
          </a:p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cathodique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069190" y="3605605"/>
            <a:ext cx="18742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>
                <a:solidFill>
                  <a:schemeClr val="accent3">
                    <a:lumMod val="50000"/>
                  </a:schemeClr>
                </a:solidFill>
                <a:latin typeface="Symbol" pitchFamily="18" charset="2"/>
              </a:rPr>
              <a:t>h</a:t>
            </a:r>
            <a:r>
              <a:rPr lang="fr-FR" b="1" baseline="-25000" dirty="0" err="1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  <a:latin typeface="Symbol" pitchFamily="18" charset="2"/>
                <a:sym typeface="Symbol"/>
              </a:rPr>
              <a:t> -0,8 -(- 0,3) </a:t>
            </a:r>
          </a:p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  <a:latin typeface="Symbol" pitchFamily="18" charset="2"/>
                <a:sym typeface="Symbol"/>
              </a:rPr>
              <a:t>    = - 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  <a:sym typeface="Symbol"/>
              </a:rPr>
              <a:t>0,5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  <a:latin typeface="Symbol" pitchFamily="18" charset="2"/>
                <a:sym typeface="Symbol"/>
              </a:rPr>
              <a:t> 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  <a:sym typeface="Symbol"/>
              </a:rPr>
              <a:t>V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  <a:latin typeface="Symbol" pitchFamily="18" charset="2"/>
              </a:rPr>
              <a:t> 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943421" y="3822921"/>
            <a:ext cx="280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Palier de diffusion de Fe(III)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4141201" y="1617806"/>
            <a:ext cx="1130793" cy="87349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2834314" y="821982"/>
            <a:ext cx="2744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Palier de diffusion de Fe(II)</a:t>
            </a:r>
          </a:p>
        </p:txBody>
      </p:sp>
      <p:cxnSp>
        <p:nvCxnSpPr>
          <p:cNvPr id="13" name="Connecteur droit avec flèche 12"/>
          <p:cNvCxnSpPr>
            <a:stCxn id="8" idx="0"/>
          </p:cNvCxnSpPr>
          <p:nvPr/>
        </p:nvCxnSpPr>
        <p:spPr>
          <a:xfrm flipH="1" flipV="1">
            <a:off x="3635896" y="3406708"/>
            <a:ext cx="710377" cy="416213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3223008" y="2756507"/>
            <a:ext cx="1653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fr-FR" b="1" baseline="-25000" dirty="0" err="1">
                <a:solidFill>
                  <a:schemeClr val="accent1">
                    <a:lumMod val="75000"/>
                  </a:schemeClr>
                </a:solidFill>
              </a:rPr>
              <a:t>éq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(Fe(III)/Fe(II)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980708" y="5291916"/>
            <a:ext cx="7072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Fe(III)/Fe(II) est un couple rapide sur l’électrode de platine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  <a:latin typeface="Symbol" pitchFamily="18" charset="2"/>
              </a:rPr>
              <a:t>h</a:t>
            </a:r>
            <a:r>
              <a:rPr lang="fr-FR" b="1" baseline="-25000" dirty="0" err="1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= 0 ,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  <a:latin typeface="Symbol" pitchFamily="18" charset="2"/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  <a:latin typeface="Symbol" pitchFamily="18" charset="2"/>
              </a:rPr>
              <a:t>h</a:t>
            </a:r>
            <a:r>
              <a:rPr lang="fr-FR" b="1" baseline="-25000" dirty="0" err="1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= 0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8526423" y="88636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Pt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251520" y="45811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Pt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1022482" y="5685913"/>
            <a:ext cx="617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O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r>
              <a:rPr lang="fr-FR" b="1" dirty="0">
                <a:solidFill>
                  <a:srgbClr val="FF0000"/>
                </a:solidFill>
              </a:rPr>
              <a:t>/H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r>
              <a:rPr lang="fr-FR" b="1" dirty="0">
                <a:solidFill>
                  <a:srgbClr val="FF0000"/>
                </a:solidFill>
              </a:rPr>
              <a:t>O est un couple lent sur l’électrode de platine </a:t>
            </a:r>
            <a:r>
              <a:rPr lang="fr-FR" b="1" dirty="0" err="1">
                <a:solidFill>
                  <a:srgbClr val="FF0000"/>
                </a:solidFill>
                <a:latin typeface="Symbol" pitchFamily="18" charset="2"/>
              </a:rPr>
              <a:t>h</a:t>
            </a:r>
            <a:r>
              <a:rPr lang="fr-FR" b="1" baseline="-25000" dirty="0" err="1">
                <a:solidFill>
                  <a:srgbClr val="FF0000"/>
                </a:solidFill>
              </a:rPr>
              <a:t>A</a:t>
            </a:r>
            <a:r>
              <a:rPr lang="fr-FR" b="1" dirty="0">
                <a:solidFill>
                  <a:srgbClr val="FF0000"/>
                </a:solidFill>
              </a:rPr>
              <a:t> = 0,7 V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980708" y="6055245"/>
            <a:ext cx="6676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H</a:t>
            </a:r>
            <a:r>
              <a:rPr lang="fr-FR" b="1" baseline="-25000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O (H</a:t>
            </a:r>
            <a:r>
              <a:rPr lang="fr-FR" b="1" baseline="30000" dirty="0">
                <a:solidFill>
                  <a:schemeClr val="accent3">
                    <a:lumMod val="50000"/>
                  </a:schemeClr>
                </a:solidFill>
              </a:rPr>
              <a:t>+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) /H</a:t>
            </a:r>
            <a:r>
              <a:rPr lang="fr-FR" b="1" baseline="-25000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 est un couple lent sur l’électrode de platine </a:t>
            </a:r>
            <a:r>
              <a:rPr lang="fr-FR" b="1" dirty="0" err="1">
                <a:solidFill>
                  <a:schemeClr val="accent3">
                    <a:lumMod val="50000"/>
                  </a:schemeClr>
                </a:solidFill>
                <a:latin typeface="Symbol" pitchFamily="18" charset="2"/>
              </a:rPr>
              <a:t>h</a:t>
            </a:r>
            <a:r>
              <a:rPr lang="fr-FR" b="1" baseline="-25000" dirty="0" err="1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 = - 0,5 V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2749581" y="332656"/>
            <a:ext cx="298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CONCLUSION et RESUME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3004449" y="4206862"/>
            <a:ext cx="267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chemeClr val="accent3">
                    <a:lumMod val="50000"/>
                  </a:schemeClr>
                </a:solidFill>
              </a:rPr>
              <a:t>I</a:t>
            </a:r>
            <a:r>
              <a:rPr lang="fr-FR" b="1" baseline="-25000" dirty="0" err="1">
                <a:solidFill>
                  <a:schemeClr val="accent3">
                    <a:lumMod val="50000"/>
                  </a:schemeClr>
                </a:solidFill>
              </a:rPr>
              <a:t>diff</a:t>
            </a:r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(Fe(III)) = k*(1)*[Fe(III)]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2931552" y="1192102"/>
            <a:ext cx="2550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</a:rPr>
              <a:t>I</a:t>
            </a:r>
            <a:r>
              <a:rPr lang="fr-FR" b="1" baseline="-25000" dirty="0" err="1">
                <a:solidFill>
                  <a:srgbClr val="FF0000"/>
                </a:solidFill>
              </a:rPr>
              <a:t>diff</a:t>
            </a:r>
            <a:r>
              <a:rPr lang="fr-FR" b="1" dirty="0">
                <a:solidFill>
                  <a:srgbClr val="FF0000"/>
                </a:solidFill>
              </a:rPr>
              <a:t>(Fe(II)) = k*(1)*[Fe(II)]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6084167" y="735466"/>
            <a:ext cx="1323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OXYDATION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2014778" y="4504645"/>
            <a:ext cx="1328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REDUCTION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5979480" y="1433140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pH = 5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6983187" y="1160830"/>
            <a:ext cx="1967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Domaine d’inertie </a:t>
            </a:r>
          </a:p>
          <a:p>
            <a:r>
              <a:rPr lang="fr-FR" b="1" dirty="0">
                <a:solidFill>
                  <a:srgbClr val="FF0000"/>
                </a:solidFill>
              </a:rPr>
              <a:t>chimique de l’eau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59019" y="4168091"/>
            <a:ext cx="1967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Domaine d’inertie </a:t>
            </a:r>
          </a:p>
          <a:p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chimique de l’eau</a:t>
            </a:r>
          </a:p>
        </p:txBody>
      </p:sp>
    </p:spTree>
    <p:extLst>
      <p:ext uri="{BB962C8B-B14F-4D97-AF65-F5344CB8AC3E}">
        <p14:creationId xmlns:p14="http://schemas.microsoft.com/office/powerpoint/2010/main" val="339043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/>
      <p:bldP spid="23" grpId="0"/>
      <p:bldP spid="26" grpId="0"/>
      <p:bldP spid="29" grpId="0"/>
      <p:bldP spid="30" grpId="0"/>
      <p:bldP spid="33" grpId="0"/>
      <p:bldP spid="36" grpId="0"/>
      <p:bldP spid="37" grpId="0"/>
      <p:bldP spid="8" grpId="0"/>
      <p:bldP spid="27" grpId="0"/>
      <p:bldP spid="14" grpId="0"/>
      <p:bldP spid="16" grpId="0"/>
      <p:bldP spid="38" grpId="0"/>
      <p:bldP spid="39" grpId="0"/>
      <p:bldP spid="22" grpId="0"/>
      <p:bldP spid="40" grpId="0"/>
      <p:bldP spid="24" grpId="0"/>
      <p:bldP spid="32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651193"/>
              </p:ext>
            </p:extLst>
          </p:nvPr>
        </p:nvGraphicFramePr>
        <p:xfrm>
          <a:off x="1524000" y="1397000"/>
          <a:ext cx="6095999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/>
                        <a:t>métal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Pt platiné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Pt poli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Zn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Symbol" pitchFamily="18" charset="2"/>
                        </a:rPr>
                        <a:t>h</a:t>
                      </a:r>
                      <a:r>
                        <a:rPr lang="fr-FR" baseline="-25000" dirty="0" err="1">
                          <a:latin typeface="+mn-lt"/>
                        </a:rPr>
                        <a:t>C</a:t>
                      </a:r>
                      <a:r>
                        <a:rPr lang="fr-FR" baseline="0" dirty="0">
                          <a:latin typeface="+mn-lt"/>
                        </a:rPr>
                        <a:t> (V)</a:t>
                      </a:r>
                      <a:endParaRPr lang="fr-F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- 0,01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-</a:t>
                      </a:r>
                      <a:r>
                        <a:rPr lang="fr-FR" baseline="0" dirty="0"/>
                        <a:t> 0,10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- 0,40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-0,50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-0,75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-1,40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rapide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Très</a:t>
                      </a:r>
                      <a:r>
                        <a:rPr lang="fr-FR" baseline="0" dirty="0"/>
                        <a:t> lent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115616" y="620688"/>
            <a:ext cx="7983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Valeur de la surtension cathodique de la réduction de l’eau à pH = 0 sur différentes </a:t>
            </a:r>
          </a:p>
          <a:p>
            <a:r>
              <a:rPr lang="fr-FR" dirty="0"/>
              <a:t>cathodes pour j = 1,0 mA.cm</a:t>
            </a:r>
            <a:r>
              <a:rPr lang="fr-FR" baseline="30000" dirty="0"/>
              <a:t>-2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2467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123728" y="371125"/>
            <a:ext cx="5075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>
                <a:solidFill>
                  <a:srgbClr val="0070C0"/>
                </a:solidFill>
              </a:rPr>
              <a:t>Courbe courant potentiel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4941168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fr-FR" b="1" u="sng" dirty="0"/>
              <a:t>E.T</a:t>
            </a:r>
            <a:r>
              <a:rPr lang="fr-FR" dirty="0"/>
              <a:t> : électrode de travail, c’est </a:t>
            </a:r>
            <a:r>
              <a:rPr lang="fr-FR" b="1" dirty="0">
                <a:solidFill>
                  <a:srgbClr val="FF0000"/>
                </a:solidFill>
              </a:rPr>
              <a:t>l’électrode de platine qu’on est entrain d’étudier : on veut mesurer le courant qui la parcourt et son potentiel.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5560123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fr-FR" b="1" u="sng" dirty="0" err="1"/>
              <a:t>Eréf</a:t>
            </a:r>
            <a:r>
              <a:rPr lang="fr-FR" b="1" dirty="0"/>
              <a:t> :</a:t>
            </a:r>
            <a:r>
              <a:rPr lang="fr-FR" dirty="0"/>
              <a:t>U = </a:t>
            </a:r>
            <a:r>
              <a:rPr lang="fr-FR" dirty="0" err="1"/>
              <a:t>E</a:t>
            </a:r>
            <a:r>
              <a:rPr lang="fr-FR" baseline="-25000" dirty="0" err="1"/>
              <a:t>Pt</a:t>
            </a:r>
            <a:r>
              <a:rPr lang="fr-FR" dirty="0"/>
              <a:t> – </a:t>
            </a:r>
            <a:r>
              <a:rPr lang="fr-FR" dirty="0" err="1"/>
              <a:t>E</a:t>
            </a:r>
            <a:r>
              <a:rPr lang="fr-FR" baseline="-25000" dirty="0" err="1"/>
              <a:t>réf</a:t>
            </a:r>
            <a:r>
              <a:rPr lang="fr-FR" baseline="-25000" dirty="0"/>
              <a:t>,</a:t>
            </a:r>
            <a:r>
              <a:rPr lang="fr-FR" dirty="0"/>
              <a:t> l’électrode de référence est nécessaire pour mesurer la tension, et pour en déduire le potentiel de l’électrode de platine. </a:t>
            </a:r>
            <a:r>
              <a:rPr lang="nl-NL" dirty="0"/>
              <a:t>( </a:t>
            </a:r>
            <a:r>
              <a:rPr lang="nl-NL" dirty="0" err="1"/>
              <a:t>E</a:t>
            </a:r>
            <a:r>
              <a:rPr lang="nl-NL" baseline="-25000" dirty="0" err="1"/>
              <a:t>réf</a:t>
            </a:r>
            <a:r>
              <a:rPr lang="nl-NL" baseline="-25000" dirty="0"/>
              <a:t> </a:t>
            </a:r>
            <a:r>
              <a:rPr lang="nl-NL" dirty="0"/>
              <a:t>= 242 </a:t>
            </a:r>
            <a:r>
              <a:rPr lang="nl-NL" dirty="0" err="1"/>
              <a:t>mV</a:t>
            </a:r>
            <a:r>
              <a:rPr lang="nl-NL" dirty="0"/>
              <a:t> )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53752" y="6146781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fr-FR" b="1" u="sng" dirty="0"/>
              <a:t>C.E</a:t>
            </a:r>
            <a:r>
              <a:rPr lang="fr-FR" dirty="0"/>
              <a:t> : contre – électrode, sert uniquement à assurer le passage du courant électrique dans la solution et à fermer le circuit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F1C2304B-0F75-4894-B827-F7A5BBDD8E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63" t="5982" r="40226" b="11772"/>
          <a:stretch/>
        </p:blipFill>
        <p:spPr bwMode="auto">
          <a:xfrm>
            <a:off x="5796136" y="1983996"/>
            <a:ext cx="648072" cy="298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9684F35B-0EF9-4E00-80F2-47861EB36B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66" t="2576" r="41758" b="11772"/>
          <a:stretch/>
        </p:blipFill>
        <p:spPr bwMode="auto">
          <a:xfrm>
            <a:off x="5652120" y="1735697"/>
            <a:ext cx="1152128" cy="3237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C862D963-2FD7-4835-8424-2319843A81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7" t="999" r="41090" b="11772"/>
          <a:stretch/>
        </p:blipFill>
        <p:spPr bwMode="auto">
          <a:xfrm>
            <a:off x="5383590" y="1728983"/>
            <a:ext cx="2618295" cy="3237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64D3EA2A-7294-4E28-9296-BDD285B6E8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7" r="5067" b="11772"/>
          <a:stretch/>
        </p:blipFill>
        <p:spPr bwMode="auto">
          <a:xfrm>
            <a:off x="4582043" y="1735651"/>
            <a:ext cx="4136166" cy="323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859147" y="1399221"/>
            <a:ext cx="45244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1. </a:t>
            </a:r>
            <a:r>
              <a:rPr lang="fr-FR" sz="3200" u="sng" dirty="0"/>
              <a:t>Montage à 3 électrodes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425791" y="4017837"/>
            <a:ext cx="34084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Solution contenant un mélange </a:t>
            </a:r>
          </a:p>
          <a:p>
            <a:r>
              <a:rPr lang="fr-FR" dirty="0"/>
              <a:t>équimolaire de Fer(III) et de Fer(II)</a:t>
            </a:r>
          </a:p>
          <a:p>
            <a:r>
              <a:rPr lang="fr-FR" dirty="0"/>
              <a:t>		pH = 5</a:t>
            </a:r>
          </a:p>
        </p:txBody>
      </p:sp>
      <p:cxnSp>
        <p:nvCxnSpPr>
          <p:cNvPr id="12" name="Connecteur droit avec flèche 11"/>
          <p:cNvCxnSpPr>
            <a:cxnSpLocks/>
            <a:stCxn id="8" idx="3"/>
          </p:cNvCxnSpPr>
          <p:nvPr/>
        </p:nvCxnSpPr>
        <p:spPr>
          <a:xfrm flipV="1">
            <a:off x="3834288" y="4450756"/>
            <a:ext cx="908566" cy="287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078C153B-3C15-4792-97AC-37DBFCDD4599}"/>
              </a:ext>
            </a:extLst>
          </p:cNvPr>
          <p:cNvSpPr txBox="1"/>
          <p:nvPr/>
        </p:nvSpPr>
        <p:spPr>
          <a:xfrm>
            <a:off x="681706" y="2180267"/>
            <a:ext cx="31840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La présence d’un générateur IMPOSE le passage du courant : les réactions chimiques vont être PROVOQUEES (par opposition aux réactions spontanées)</a:t>
            </a:r>
          </a:p>
        </p:txBody>
      </p:sp>
    </p:spTree>
    <p:extLst>
      <p:ext uri="{BB962C8B-B14F-4D97-AF65-F5344CB8AC3E}">
        <p14:creationId xmlns:p14="http://schemas.microsoft.com/office/powerpoint/2010/main" val="33268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0" grpId="0"/>
      <p:bldP spid="5" grpId="0"/>
      <p:bldP spid="8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67544" y="332656"/>
            <a:ext cx="2897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Courbe obtenue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" t="14530" b="6581"/>
          <a:stretch/>
        </p:blipFill>
        <p:spPr bwMode="auto">
          <a:xfrm>
            <a:off x="15109" y="1052736"/>
            <a:ext cx="900420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792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DC5DAD-696A-47C2-BB31-56A32809F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2. </a:t>
            </a:r>
            <a:r>
              <a:rPr lang="fr-FR" u="sng" dirty="0"/>
              <a:t>Quelle information apporte la mesure du courant ?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670B575-7DF6-4361-B709-50BDC18E2C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" t="14530" b="6581"/>
          <a:stretch/>
        </p:blipFill>
        <p:spPr bwMode="auto">
          <a:xfrm>
            <a:off x="457200" y="2020393"/>
            <a:ext cx="8229600" cy="368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811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404664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	3. </a:t>
            </a:r>
            <a:r>
              <a:rPr lang="fr-FR" b="1" u="sng" dirty="0"/>
              <a:t>Préparation Q1 : Quels sont les couples oxydant-réducteurs en présence ? (On n’oubliera pas les couples de l’eau !)</a:t>
            </a:r>
            <a:endParaRPr lang="fr-FR" u="sng" dirty="0"/>
          </a:p>
        </p:txBody>
      </p:sp>
      <p:sp>
        <p:nvSpPr>
          <p:cNvPr id="5" name="ZoneTexte 4"/>
          <p:cNvSpPr txBox="1"/>
          <p:nvPr/>
        </p:nvSpPr>
        <p:spPr>
          <a:xfrm>
            <a:off x="915268" y="1093281"/>
            <a:ext cx="4131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Oxydants  	E°(V)	Réducteurs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149467" y="1588150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O</a:t>
            </a:r>
            <a:r>
              <a:rPr lang="fr-FR" baseline="-25000" dirty="0"/>
              <a:t>2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055037" y="1555884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H</a:t>
            </a:r>
            <a:r>
              <a:rPr lang="fr-FR" baseline="-25000" dirty="0"/>
              <a:t>2</a:t>
            </a:r>
            <a:r>
              <a:rPr lang="fr-FR" dirty="0"/>
              <a:t>O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843808" y="155172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1,23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149467" y="2109882"/>
            <a:ext cx="769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Fe(III)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055037" y="2060848"/>
            <a:ext cx="711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Fe(II)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843808" y="20608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0,35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227918" y="2636912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H</a:t>
            </a:r>
            <a:r>
              <a:rPr lang="fr-FR" baseline="-25000" dirty="0"/>
              <a:t>2</a:t>
            </a:r>
            <a:r>
              <a:rPr lang="fr-FR" dirty="0"/>
              <a:t>O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207437" y="2636912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H</a:t>
            </a:r>
            <a:r>
              <a:rPr lang="fr-FR" baseline="-25000" dirty="0"/>
              <a:t>2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843808" y="264084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0,00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7" r="5067" b="11772"/>
          <a:stretch/>
        </p:blipFill>
        <p:spPr bwMode="auto">
          <a:xfrm>
            <a:off x="5215942" y="1022653"/>
            <a:ext cx="3744416" cy="277213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B96A19DC-9AAB-89BF-3BED-2359D83C5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3" y="2942296"/>
            <a:ext cx="936104" cy="727373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D8321330-92C7-B08E-A186-F9D5D50C3C1D}"/>
              </a:ext>
            </a:extLst>
          </p:cNvPr>
          <p:cNvSpPr txBox="1"/>
          <p:nvPr/>
        </p:nvSpPr>
        <p:spPr>
          <a:xfrm>
            <a:off x="915268" y="531486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Fe(III)</a:t>
            </a:r>
            <a:r>
              <a:rPr lang="fr-FR" b="1" baseline="-25000" dirty="0"/>
              <a:t>(</a:t>
            </a:r>
            <a:r>
              <a:rPr lang="fr-FR" b="1" baseline="-25000" dirty="0" err="1"/>
              <a:t>aq</a:t>
            </a:r>
            <a:r>
              <a:rPr lang="fr-FR" b="1" baseline="-25000" dirty="0"/>
              <a:t>)</a:t>
            </a:r>
            <a:r>
              <a:rPr lang="fr-FR" b="1" dirty="0"/>
              <a:t> + e-  = Fe(II)</a:t>
            </a:r>
            <a:r>
              <a:rPr lang="fr-FR" b="1" baseline="-25000" dirty="0"/>
              <a:t>(</a:t>
            </a:r>
            <a:r>
              <a:rPr lang="fr-FR" b="1" baseline="-25000" dirty="0" err="1"/>
              <a:t>aq</a:t>
            </a:r>
            <a:r>
              <a:rPr lang="fr-FR" b="1" baseline="-25000" dirty="0"/>
              <a:t>)</a:t>
            </a:r>
            <a:r>
              <a:rPr lang="fr-FR" b="1" dirty="0"/>
              <a:t> 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41837DAB-7AD2-5433-96BC-627C657CFDE4}"/>
              </a:ext>
            </a:extLst>
          </p:cNvPr>
          <p:cNvSpPr txBox="1"/>
          <p:nvPr/>
        </p:nvSpPr>
        <p:spPr>
          <a:xfrm>
            <a:off x="854524" y="478195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O</a:t>
            </a:r>
            <a:r>
              <a:rPr lang="fr-FR" b="1" baseline="-25000" dirty="0"/>
              <a:t>2 (g)</a:t>
            </a:r>
            <a:r>
              <a:rPr lang="fr-FR" b="1" dirty="0"/>
              <a:t> + 4H</a:t>
            </a:r>
            <a:r>
              <a:rPr lang="fr-FR" b="1" baseline="30000" dirty="0"/>
              <a:t>+</a:t>
            </a:r>
            <a:r>
              <a:rPr lang="fr-FR" b="1" baseline="-25000" dirty="0"/>
              <a:t>(</a:t>
            </a:r>
            <a:r>
              <a:rPr lang="fr-FR" b="1" baseline="-25000" dirty="0" err="1"/>
              <a:t>aq</a:t>
            </a:r>
            <a:r>
              <a:rPr lang="fr-FR" b="1" baseline="-25000" dirty="0"/>
              <a:t>)</a:t>
            </a:r>
            <a:r>
              <a:rPr lang="fr-FR" b="1" dirty="0"/>
              <a:t> + 4e- = 2H</a:t>
            </a:r>
            <a:r>
              <a:rPr lang="fr-FR" b="1" baseline="-25000" dirty="0"/>
              <a:t>2</a:t>
            </a:r>
            <a:r>
              <a:rPr lang="fr-FR" b="1" dirty="0"/>
              <a:t>O </a:t>
            </a:r>
            <a:r>
              <a:rPr lang="fr-FR" b="1" baseline="-25000" dirty="0"/>
              <a:t>(l)</a:t>
            </a:r>
            <a:endParaRPr lang="fr-FR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08A7349F-FA4C-19C9-5DDD-270BD8E49918}"/>
              </a:ext>
            </a:extLst>
          </p:cNvPr>
          <p:cNvSpPr txBox="1"/>
          <p:nvPr/>
        </p:nvSpPr>
        <p:spPr>
          <a:xfrm>
            <a:off x="934557" y="583534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2H</a:t>
            </a:r>
            <a:r>
              <a:rPr lang="fr-FR" b="1" baseline="30000" dirty="0"/>
              <a:t>+</a:t>
            </a:r>
            <a:r>
              <a:rPr lang="fr-FR" b="1" baseline="-25000" dirty="0"/>
              <a:t>(</a:t>
            </a:r>
            <a:r>
              <a:rPr lang="fr-FR" b="1" baseline="-25000" dirty="0" err="1"/>
              <a:t>aq</a:t>
            </a:r>
            <a:r>
              <a:rPr lang="fr-FR" b="1" baseline="-25000" dirty="0"/>
              <a:t>)</a:t>
            </a:r>
            <a:r>
              <a:rPr lang="fr-FR" b="1" dirty="0"/>
              <a:t> + 2e- = H</a:t>
            </a:r>
            <a:r>
              <a:rPr lang="fr-FR" b="1" baseline="-25000" dirty="0"/>
              <a:t>2(g)</a:t>
            </a:r>
            <a:endParaRPr lang="fr-FR" baseline="-25000" dirty="0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BD49FF85-B78C-7335-7EE4-41E965D1D75D}"/>
              </a:ext>
            </a:extLst>
          </p:cNvPr>
          <p:cNvSpPr txBox="1"/>
          <p:nvPr/>
        </p:nvSpPr>
        <p:spPr>
          <a:xfrm>
            <a:off x="643942" y="3920733"/>
            <a:ext cx="81765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/>
            <a:r>
              <a:rPr lang="fr-FR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Ecrire la demi-équation électronique relative à chaque couple oxydant-réducteur et la formule de Nernst associée.</a:t>
            </a:r>
            <a:endParaRPr lang="fr-FR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FD406B0A-C381-891E-AE4C-832DDC895BBF}"/>
              </a:ext>
            </a:extLst>
          </p:cNvPr>
          <p:cNvSpPr txBox="1"/>
          <p:nvPr/>
        </p:nvSpPr>
        <p:spPr>
          <a:xfrm>
            <a:off x="4055037" y="5190139"/>
            <a:ext cx="480627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Sachant que E°(Fe III / Fe II) = 0,35 V à 25 °C, placer les couples oxydant-réducteur sur une échelle de potentiel standard et souligner les réactifs en présence.</a:t>
            </a:r>
            <a:endParaRPr lang="fr-FR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91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2" grpId="0"/>
      <p:bldP spid="27" grpId="0"/>
      <p:bldP spid="35" grpId="0"/>
      <p:bldP spid="37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15268" y="1093281"/>
            <a:ext cx="4131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Oxydants  	E°(V)	Réducteurs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149467" y="1588150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O</a:t>
            </a:r>
            <a:r>
              <a:rPr lang="fr-FR" baseline="-25000" dirty="0"/>
              <a:t>2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055037" y="1555884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</a:t>
            </a:r>
            <a:r>
              <a:rPr lang="fr-FR" u="sng" dirty="0"/>
              <a:t>H</a:t>
            </a:r>
            <a:r>
              <a:rPr lang="fr-FR" u="sng" baseline="-25000" dirty="0"/>
              <a:t>2</a:t>
            </a:r>
            <a:r>
              <a:rPr lang="fr-FR" u="sng" dirty="0"/>
              <a:t>O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843808" y="155172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1,23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149467" y="2109882"/>
            <a:ext cx="769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</a:t>
            </a:r>
            <a:r>
              <a:rPr lang="fr-FR" u="sng" dirty="0"/>
              <a:t>Fe(III)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055037" y="2060848"/>
            <a:ext cx="711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</a:t>
            </a:r>
            <a:r>
              <a:rPr lang="fr-FR" u="sng" dirty="0"/>
              <a:t>Fe(II)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843808" y="20608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0,35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227918" y="2636912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/>
              <a:t> H</a:t>
            </a:r>
            <a:r>
              <a:rPr lang="fr-FR" u="sng" baseline="-25000" dirty="0"/>
              <a:t>2</a:t>
            </a:r>
            <a:r>
              <a:rPr lang="fr-FR" u="sng" dirty="0"/>
              <a:t>O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207437" y="2636912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H</a:t>
            </a:r>
            <a:r>
              <a:rPr lang="fr-FR" baseline="-25000" dirty="0"/>
              <a:t>2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843808" y="264084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0,00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06484" y="281741"/>
            <a:ext cx="85310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Q2 - Si le courant qui arrive à l’électrode de platine est positif, montrer que cette électrode est le siège de réactions d’oxydation, et qu’elle se comporte donc comme une anode. </a:t>
            </a:r>
            <a:endParaRPr lang="fr-FR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7" r="5067" b="11772"/>
          <a:stretch/>
        </p:blipFill>
        <p:spPr bwMode="auto">
          <a:xfrm>
            <a:off x="5245034" y="1113914"/>
            <a:ext cx="3744416" cy="277213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255758" y="3908541"/>
            <a:ext cx="85310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Quelles sont les deux réactions d’oxydation qui peuvent se produire ? </a:t>
            </a:r>
            <a:endParaRPr lang="fr-FR" dirty="0"/>
          </a:p>
        </p:txBody>
      </p:sp>
      <p:grpSp>
        <p:nvGrpSpPr>
          <p:cNvPr id="25" name="Groupe 24"/>
          <p:cNvGrpSpPr/>
          <p:nvPr/>
        </p:nvGrpSpPr>
        <p:grpSpPr>
          <a:xfrm>
            <a:off x="7009230" y="2683078"/>
            <a:ext cx="378112" cy="276999"/>
            <a:chOff x="7010584" y="1858146"/>
            <a:chExt cx="378112" cy="276999"/>
          </a:xfrm>
        </p:grpSpPr>
        <p:cxnSp>
          <p:nvCxnSpPr>
            <p:cNvPr id="19" name="Connecteur droit 18"/>
            <p:cNvCxnSpPr/>
            <p:nvPr/>
          </p:nvCxnSpPr>
          <p:spPr>
            <a:xfrm flipH="1">
              <a:off x="7236296" y="1921056"/>
              <a:ext cx="72008" cy="139792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>
              <a:off x="7308304" y="1932444"/>
              <a:ext cx="80392" cy="128404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ZoneTexte 23"/>
            <p:cNvSpPr txBox="1"/>
            <p:nvPr/>
          </p:nvSpPr>
          <p:spPr>
            <a:xfrm>
              <a:off x="7010584" y="1858146"/>
              <a:ext cx="216024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dirty="0"/>
                <a:t>e-</a:t>
              </a:r>
            </a:p>
          </p:txBody>
        </p:sp>
      </p:grpSp>
      <p:sp>
        <p:nvSpPr>
          <p:cNvPr id="26" name="ZoneTexte 25"/>
          <p:cNvSpPr txBox="1"/>
          <p:nvPr/>
        </p:nvSpPr>
        <p:spPr>
          <a:xfrm>
            <a:off x="4641980" y="798380"/>
            <a:ext cx="1748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</a:rPr>
              <a:t>Réd</a:t>
            </a:r>
            <a:r>
              <a:rPr lang="fr-FR" b="1" dirty="0">
                <a:solidFill>
                  <a:srgbClr val="FF0000"/>
                </a:solidFill>
              </a:rPr>
              <a:t> → </a:t>
            </a:r>
            <a:r>
              <a:rPr lang="fr-FR" b="1" dirty="0" err="1">
                <a:solidFill>
                  <a:srgbClr val="FF0000"/>
                </a:solidFill>
              </a:rPr>
              <a:t>Ox</a:t>
            </a:r>
            <a:r>
              <a:rPr lang="fr-FR" b="1" dirty="0">
                <a:solidFill>
                  <a:srgbClr val="FF0000"/>
                </a:solidFill>
              </a:rPr>
              <a:t> + ne-</a:t>
            </a:r>
          </a:p>
        </p:txBody>
      </p:sp>
      <p:grpSp>
        <p:nvGrpSpPr>
          <p:cNvPr id="30" name="Groupe 29"/>
          <p:cNvGrpSpPr/>
          <p:nvPr/>
        </p:nvGrpSpPr>
        <p:grpSpPr>
          <a:xfrm>
            <a:off x="1586300" y="3022947"/>
            <a:ext cx="2665055" cy="724086"/>
            <a:chOff x="1586300" y="3022947"/>
            <a:chExt cx="2665055" cy="724086"/>
          </a:xfrm>
        </p:grpSpPr>
        <p:sp>
          <p:nvSpPr>
            <p:cNvPr id="28" name="Flèche courbée vers le haut 27"/>
            <p:cNvSpPr/>
            <p:nvPr/>
          </p:nvSpPr>
          <p:spPr>
            <a:xfrm rot="10800000" flipV="1">
              <a:off x="1586300" y="3022947"/>
              <a:ext cx="2665055" cy="724086"/>
            </a:xfrm>
            <a:prstGeom prst="curved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2411012" y="3022947"/>
              <a:ext cx="1282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>
                  <a:solidFill>
                    <a:srgbClr val="FF0000"/>
                  </a:solidFill>
                </a:rPr>
                <a:t>Oxydation</a:t>
              </a:r>
            </a:p>
          </p:txBody>
        </p:sp>
      </p:grpSp>
      <p:sp>
        <p:nvSpPr>
          <p:cNvPr id="31" name="ZoneTexte 30"/>
          <p:cNvSpPr txBox="1"/>
          <p:nvPr/>
        </p:nvSpPr>
        <p:spPr>
          <a:xfrm>
            <a:off x="601591" y="4288898"/>
            <a:ext cx="288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(1) 	Fe(II) → Fe(III) + e- 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594338" y="4686977"/>
            <a:ext cx="344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(2) 	2H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r>
              <a:rPr lang="fr-FR" b="1" dirty="0">
                <a:solidFill>
                  <a:srgbClr val="FF0000"/>
                </a:solidFill>
              </a:rPr>
              <a:t>O → O</a:t>
            </a:r>
            <a:r>
              <a:rPr lang="fr-FR" b="1" baseline="-25000" dirty="0">
                <a:solidFill>
                  <a:srgbClr val="FF0000"/>
                </a:solidFill>
              </a:rPr>
              <a:t>2 </a:t>
            </a:r>
            <a:r>
              <a:rPr lang="fr-FR" b="1" dirty="0">
                <a:solidFill>
                  <a:srgbClr val="FF0000"/>
                </a:solidFill>
              </a:rPr>
              <a:t> + 4H</a:t>
            </a:r>
            <a:r>
              <a:rPr lang="fr-FR" b="1" baseline="30000" dirty="0">
                <a:solidFill>
                  <a:srgbClr val="FF0000"/>
                </a:solidFill>
              </a:rPr>
              <a:t>+</a:t>
            </a:r>
            <a:r>
              <a:rPr lang="fr-FR" b="1" dirty="0">
                <a:solidFill>
                  <a:srgbClr val="FF0000"/>
                </a:solidFill>
              </a:rPr>
              <a:t> + 4e-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578653" y="803283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</a:t>
            </a:r>
            <a:r>
              <a:rPr lang="fr-FR" b="1" u="sng" dirty="0"/>
              <a:t>I &gt; 0</a:t>
            </a:r>
            <a:endParaRPr lang="fr-FR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435B89-E355-A460-89BE-349C8F5C09CE}"/>
              </a:ext>
            </a:extLst>
          </p:cNvPr>
          <p:cNvSpPr/>
          <p:nvPr/>
        </p:nvSpPr>
        <p:spPr>
          <a:xfrm>
            <a:off x="211166" y="5060456"/>
            <a:ext cx="85310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Donner un ordre de grandeur du potentiel de ces deux couples lorsque i = 0.</a:t>
            </a:r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EADB6F-F351-6285-54CF-21B9E9926FD5}"/>
              </a:ext>
            </a:extLst>
          </p:cNvPr>
          <p:cNvSpPr txBox="1"/>
          <p:nvPr/>
        </p:nvSpPr>
        <p:spPr>
          <a:xfrm>
            <a:off x="4993105" y="4227465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E</a:t>
            </a:r>
            <a:r>
              <a:rPr lang="fr-FR" b="1" baseline="-25000" dirty="0">
                <a:solidFill>
                  <a:srgbClr val="FF0000"/>
                </a:solidFill>
              </a:rPr>
              <a:t>1éq</a:t>
            </a:r>
            <a:r>
              <a:rPr lang="fr-FR" b="1" dirty="0">
                <a:solidFill>
                  <a:srgbClr val="FF0000"/>
                </a:solidFill>
              </a:rPr>
              <a:t> = 0,35 V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9531B5B-48CA-64A9-F4DB-E6304CE91105}"/>
              </a:ext>
            </a:extLst>
          </p:cNvPr>
          <p:cNvSpPr txBox="1"/>
          <p:nvPr/>
        </p:nvSpPr>
        <p:spPr>
          <a:xfrm>
            <a:off x="4993736" y="4694368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E</a:t>
            </a:r>
            <a:r>
              <a:rPr lang="fr-FR" b="1" baseline="-25000" dirty="0">
                <a:solidFill>
                  <a:srgbClr val="FF0000"/>
                </a:solidFill>
              </a:rPr>
              <a:t>2éq</a:t>
            </a:r>
            <a:r>
              <a:rPr lang="fr-FR" b="1" dirty="0">
                <a:solidFill>
                  <a:srgbClr val="FF0000"/>
                </a:solidFill>
              </a:rPr>
              <a:t> = 0,93 V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1027DA78-306F-4AFD-B37B-29874DE5E624}"/>
              </a:ext>
            </a:extLst>
          </p:cNvPr>
          <p:cNvSpPr txBox="1"/>
          <p:nvPr/>
        </p:nvSpPr>
        <p:spPr>
          <a:xfrm>
            <a:off x="2048705" y="5422397"/>
            <a:ext cx="4777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</a:rPr>
              <a:t>Ces potentiels sont appelés potentiel d’équilibre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D76E60B-5B01-F31B-F955-C26A88A821DB}"/>
              </a:ext>
            </a:extLst>
          </p:cNvPr>
          <p:cNvSpPr/>
          <p:nvPr/>
        </p:nvSpPr>
        <p:spPr>
          <a:xfrm>
            <a:off x="172112" y="5792881"/>
            <a:ext cx="85310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Lorsque les réactions d’oxydation ont lieu dans quel sens varie le potentiel des couples mis en jeu ?</a:t>
            </a:r>
            <a:endParaRPr lang="fr-FR" dirty="0"/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C11689AD-71A0-2FC7-D92F-CDE485EF0168}"/>
              </a:ext>
            </a:extLst>
          </p:cNvPr>
          <p:cNvGrpSpPr/>
          <p:nvPr/>
        </p:nvGrpSpPr>
        <p:grpSpPr>
          <a:xfrm>
            <a:off x="1617865" y="6087979"/>
            <a:ext cx="2088232" cy="591633"/>
            <a:chOff x="1691680" y="1124000"/>
            <a:chExt cx="2088232" cy="591633"/>
          </a:xfrm>
        </p:grpSpPr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CDCA828A-3C1F-BB63-A2A3-5D45EBF2D123}"/>
                </a:ext>
              </a:extLst>
            </p:cNvPr>
            <p:cNvSpPr txBox="1"/>
            <p:nvPr/>
          </p:nvSpPr>
          <p:spPr>
            <a:xfrm>
              <a:off x="1691680" y="1235151"/>
              <a:ext cx="2088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rgbClr val="FF0000"/>
                  </a:solidFill>
                </a:rPr>
                <a:t>E = E° +  </a:t>
              </a:r>
            </a:p>
          </p:txBody>
        </p:sp>
        <p:graphicFrame>
          <p:nvGraphicFramePr>
            <p:cNvPr id="36" name="Objet 35">
              <a:extLst>
                <a:ext uri="{FF2B5EF4-FFF2-40B4-BE49-F238E27FC236}">
                  <a16:creationId xmlns:a16="http://schemas.microsoft.com/office/drawing/2014/main" id="{3FEAEAB8-D7ED-E139-41D6-E69DA3526D9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26526402"/>
                </p:ext>
              </p:extLst>
            </p:nvPr>
          </p:nvGraphicFramePr>
          <p:xfrm>
            <a:off x="2518344" y="1124000"/>
            <a:ext cx="1152128" cy="5916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Équation" r:id="rId3" imgW="939600" imgH="482400" progId="Equation.3">
                    <p:embed/>
                  </p:oleObj>
                </mc:Choice>
                <mc:Fallback>
                  <p:oleObj name="Équation" r:id="rId3" imgW="939600" imgH="482400" progId="Equation.3">
                    <p:embed/>
                    <p:pic>
                      <p:nvPicPr>
                        <p:cNvPr id="6" name="Objet 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518344" y="1124000"/>
                          <a:ext cx="1152128" cy="59163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7" name="ZoneTexte 36">
            <a:extLst>
              <a:ext uri="{FF2B5EF4-FFF2-40B4-BE49-F238E27FC236}">
                <a16:creationId xmlns:a16="http://schemas.microsoft.com/office/drawing/2014/main" id="{2E83CF6C-DD8B-059B-1072-52AB822A5FE6}"/>
              </a:ext>
            </a:extLst>
          </p:cNvPr>
          <p:cNvSpPr txBox="1"/>
          <p:nvPr/>
        </p:nvSpPr>
        <p:spPr>
          <a:xfrm>
            <a:off x="3810227" y="6188862"/>
            <a:ext cx="4947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E augmente car dans une oxydation </a:t>
            </a:r>
            <a:r>
              <a:rPr lang="fr-FR" b="1" dirty="0" err="1">
                <a:solidFill>
                  <a:srgbClr val="FF0000"/>
                </a:solidFill>
              </a:rPr>
              <a:t>a</a:t>
            </a:r>
            <a:r>
              <a:rPr lang="fr-FR" b="1" baseline="-25000" dirty="0" err="1">
                <a:solidFill>
                  <a:srgbClr val="FF0000"/>
                </a:solidFill>
              </a:rPr>
              <a:t>ox</a:t>
            </a:r>
            <a:r>
              <a:rPr lang="fr-FR" b="1" baseline="-25000" dirty="0">
                <a:solidFill>
                  <a:srgbClr val="FF0000"/>
                </a:solidFill>
              </a:rPr>
              <a:t>  </a:t>
            </a:r>
            <a:r>
              <a:rPr lang="fr-FR" b="1" dirty="0">
                <a:solidFill>
                  <a:srgbClr val="FF0000"/>
                </a:solidFill>
              </a:rPr>
              <a:t>augmente 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8F2D16C7-9ED7-EA82-2D2B-48E81E4FAE69}"/>
              </a:ext>
            </a:extLst>
          </p:cNvPr>
          <p:cNvSpPr txBox="1"/>
          <p:nvPr/>
        </p:nvSpPr>
        <p:spPr>
          <a:xfrm>
            <a:off x="268405" y="3677553"/>
            <a:ext cx="46268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Faire un schéma de l’électrode et représenter les échanges électroniques qui ont lieu.</a:t>
            </a:r>
            <a:endParaRPr lang="fr-FR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29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26" grpId="0"/>
      <p:bldP spid="31" grpId="0"/>
      <p:bldP spid="33" grpId="0"/>
      <p:bldP spid="3" grpId="0"/>
      <p:bldP spid="2" grpId="0"/>
      <p:bldP spid="18" grpId="0"/>
      <p:bldP spid="22" grpId="0"/>
      <p:bldP spid="23" grpId="0"/>
      <p:bldP spid="27" grpId="0"/>
      <p:bldP spid="37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" t="14530" b="6581"/>
          <a:stretch/>
        </p:blipFill>
        <p:spPr bwMode="auto">
          <a:xfrm>
            <a:off x="29957" y="2492896"/>
            <a:ext cx="900420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Connecteur droit 9"/>
          <p:cNvCxnSpPr>
            <a:cxnSpLocks/>
          </p:cNvCxnSpPr>
          <p:nvPr/>
        </p:nvCxnSpPr>
        <p:spPr>
          <a:xfrm flipH="1">
            <a:off x="4874599" y="4299706"/>
            <a:ext cx="19781" cy="193760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6516216" y="539191"/>
            <a:ext cx="1845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I &gt; 0 	</a:t>
            </a:r>
            <a:r>
              <a:rPr lang="fr-FR" b="1" dirty="0" err="1">
                <a:solidFill>
                  <a:srgbClr val="FF0000"/>
                </a:solidFill>
              </a:rPr>
              <a:t>E</a:t>
            </a:r>
            <a:r>
              <a:rPr lang="fr-FR" b="1" baseline="-25000" dirty="0" err="1">
                <a:solidFill>
                  <a:srgbClr val="FF0000"/>
                </a:solidFill>
              </a:rPr>
              <a:t>pt</a:t>
            </a:r>
            <a:r>
              <a:rPr lang="fr-FR" b="1" dirty="0">
                <a:solidFill>
                  <a:srgbClr val="FF0000"/>
                </a:solidFill>
              </a:rPr>
              <a:t> &gt; </a:t>
            </a:r>
            <a:r>
              <a:rPr lang="fr-FR" b="1" dirty="0" err="1">
                <a:solidFill>
                  <a:srgbClr val="FF0000"/>
                </a:solidFill>
              </a:rPr>
              <a:t>E</a:t>
            </a:r>
            <a:r>
              <a:rPr lang="fr-FR" b="1" baseline="-25000" dirty="0" err="1">
                <a:solidFill>
                  <a:srgbClr val="FF0000"/>
                </a:solidFill>
              </a:rPr>
              <a:t>éq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57906" y="648325"/>
            <a:ext cx="33265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I &gt; 0 	Réactions d’oxydation</a:t>
            </a:r>
          </a:p>
          <a:p>
            <a:pPr marL="342900" indent="-342900">
              <a:buAutoNum type="arabicParenBoth"/>
            </a:pPr>
            <a:r>
              <a:rPr lang="fr-FR" b="1" dirty="0">
                <a:solidFill>
                  <a:srgbClr val="FF0000"/>
                </a:solidFill>
              </a:rPr>
              <a:t>           Fe(II) → Fe(III) + e-</a:t>
            </a:r>
          </a:p>
          <a:p>
            <a:pPr marL="342900" indent="-342900">
              <a:buAutoNum type="arabicParenBoth"/>
            </a:pPr>
            <a:r>
              <a:rPr lang="fr-FR" b="1" dirty="0">
                <a:solidFill>
                  <a:srgbClr val="FF0000"/>
                </a:solidFill>
              </a:rPr>
              <a:t>	2H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r>
              <a:rPr lang="fr-FR" b="1" dirty="0">
                <a:solidFill>
                  <a:srgbClr val="FF0000"/>
                </a:solidFill>
              </a:rPr>
              <a:t>O → O</a:t>
            </a:r>
            <a:r>
              <a:rPr lang="fr-FR" b="1" baseline="-25000" dirty="0">
                <a:solidFill>
                  <a:srgbClr val="FF0000"/>
                </a:solidFill>
              </a:rPr>
              <a:t>2 </a:t>
            </a:r>
            <a:r>
              <a:rPr lang="fr-FR" b="1" dirty="0">
                <a:solidFill>
                  <a:srgbClr val="FF0000"/>
                </a:solidFill>
              </a:rPr>
              <a:t> + 4H</a:t>
            </a:r>
            <a:r>
              <a:rPr lang="fr-FR" b="1" baseline="30000" dirty="0">
                <a:solidFill>
                  <a:srgbClr val="FF0000"/>
                </a:solidFill>
              </a:rPr>
              <a:t>+</a:t>
            </a:r>
            <a:r>
              <a:rPr lang="fr-FR" b="1" dirty="0">
                <a:solidFill>
                  <a:srgbClr val="FF0000"/>
                </a:solidFill>
              </a:rPr>
              <a:t> + 4e- 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347864" y="3933056"/>
            <a:ext cx="2450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(1) 	Fe(II) → Fe(III)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6735783" y="3067084"/>
            <a:ext cx="215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(2) 	2H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r>
              <a:rPr lang="fr-FR" b="1" dirty="0">
                <a:solidFill>
                  <a:srgbClr val="FF0000"/>
                </a:solidFill>
              </a:rPr>
              <a:t>O → O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394482" y="2819381"/>
            <a:ext cx="4664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L’oxydant prédomine dans les potentiels élevés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4894380" y="432445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</a:rPr>
              <a:t>E</a:t>
            </a:r>
            <a:r>
              <a:rPr lang="fr-FR" b="1" baseline="-25000" dirty="0">
                <a:solidFill>
                  <a:srgbClr val="002060"/>
                </a:solidFill>
              </a:rPr>
              <a:t>1éq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57906" y="196314"/>
            <a:ext cx="85310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Comparer le potentiel du couple lorsque i &gt; 0 au potentiel du couple lorsque i = 0. </a:t>
            </a:r>
            <a:endParaRPr lang="fr-FR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15297F04-B782-939A-1AEA-03F97FF2A12C}"/>
              </a:ext>
            </a:extLst>
          </p:cNvPr>
          <p:cNvGrpSpPr/>
          <p:nvPr/>
        </p:nvGrpSpPr>
        <p:grpSpPr>
          <a:xfrm>
            <a:off x="6352420" y="4299706"/>
            <a:ext cx="535724" cy="1937606"/>
            <a:chOff x="6352420" y="4299706"/>
            <a:chExt cx="535724" cy="1937606"/>
          </a:xfrm>
        </p:grpSpPr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F6438C57-1E03-2CD2-44AF-C1508B4B0788}"/>
                </a:ext>
              </a:extLst>
            </p:cNvPr>
            <p:cNvCxnSpPr>
              <a:cxnSpLocks/>
            </p:cNvCxnSpPr>
            <p:nvPr/>
          </p:nvCxnSpPr>
          <p:spPr>
            <a:xfrm>
              <a:off x="6372200" y="4302388"/>
              <a:ext cx="0" cy="193492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74D9999D-3544-65BB-4178-369BE61D923E}"/>
                </a:ext>
              </a:extLst>
            </p:cNvPr>
            <p:cNvSpPr txBox="1"/>
            <p:nvPr/>
          </p:nvSpPr>
          <p:spPr>
            <a:xfrm>
              <a:off x="6352420" y="4299706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002060"/>
                  </a:solidFill>
                </a:rPr>
                <a:t>E</a:t>
              </a:r>
              <a:r>
                <a:rPr lang="fr-FR" b="1" baseline="-25000" dirty="0">
                  <a:solidFill>
                    <a:srgbClr val="002060"/>
                  </a:solidFill>
                </a:rPr>
                <a:t>2éq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F78033A1-F4EE-1E4E-800B-244BD24986D2}"/>
              </a:ext>
            </a:extLst>
          </p:cNvPr>
          <p:cNvSpPr txBox="1"/>
          <p:nvPr/>
        </p:nvSpPr>
        <p:spPr>
          <a:xfrm>
            <a:off x="3887296" y="1359980"/>
            <a:ext cx="4037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Fe(II) est un réducteur plus fort que H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r>
              <a:rPr lang="fr-FR" b="1" dirty="0">
                <a:solidFill>
                  <a:srgbClr val="FF0000"/>
                </a:solidFill>
              </a:rPr>
              <a:t>O</a:t>
            </a:r>
          </a:p>
          <a:p>
            <a:r>
              <a:rPr lang="fr-FR" b="1" dirty="0">
                <a:solidFill>
                  <a:srgbClr val="FF0000"/>
                </a:solidFill>
              </a:rPr>
              <a:t>Il réagit en premier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FA5C10-E713-331B-F575-2B17CA68349E}"/>
              </a:ext>
            </a:extLst>
          </p:cNvPr>
          <p:cNvSpPr/>
          <p:nvPr/>
        </p:nvSpPr>
        <p:spPr>
          <a:xfrm>
            <a:off x="3799123" y="893493"/>
            <a:ext cx="4877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Laquelle des deux réactions a lieu en premier ?</a:t>
            </a:r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2A2758A-0489-4E5C-3351-E0EA45867E85}"/>
              </a:ext>
            </a:extLst>
          </p:cNvPr>
          <p:cNvSpPr/>
          <p:nvPr/>
        </p:nvSpPr>
        <p:spPr>
          <a:xfrm>
            <a:off x="3781062" y="1979351"/>
            <a:ext cx="4877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A partir de quel potentiel l’eau peut-elle réagir ? </a:t>
            </a:r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676CDAF-F5F2-8B5F-2A25-BD929211633A}"/>
              </a:ext>
            </a:extLst>
          </p:cNvPr>
          <p:cNvSpPr txBox="1"/>
          <p:nvPr/>
        </p:nvSpPr>
        <p:spPr>
          <a:xfrm>
            <a:off x="3869008" y="2248766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E &gt; E</a:t>
            </a:r>
            <a:r>
              <a:rPr lang="fr-FR" b="1" baseline="-25000" dirty="0">
                <a:solidFill>
                  <a:srgbClr val="FF0000"/>
                </a:solidFill>
              </a:rPr>
              <a:t>2éq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7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9" grpId="0"/>
      <p:bldP spid="20" grpId="0"/>
      <p:bldP spid="23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55576" y="332656"/>
            <a:ext cx="75128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4. </a:t>
            </a:r>
            <a:r>
              <a:rPr lang="fr-FR" sz="3200" u="sng" dirty="0"/>
              <a:t>Interprétation des 3 parties de la courbe :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6" t="16447" r="893" b="46026"/>
          <a:stretch/>
        </p:blipFill>
        <p:spPr bwMode="auto">
          <a:xfrm>
            <a:off x="691531" y="1652640"/>
            <a:ext cx="6768752" cy="3014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115616" y="439646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</a:t>
            </a:r>
            <a:r>
              <a:rPr lang="fr-FR" baseline="-25000" dirty="0"/>
              <a:t>1éq</a:t>
            </a:r>
            <a:r>
              <a:rPr lang="fr-FR" dirty="0"/>
              <a:t> = 0,35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876256" y="439646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E</a:t>
            </a:r>
            <a:r>
              <a:rPr lang="fr-FR" baseline="-25000" dirty="0" err="1"/>
              <a:t>pt</a:t>
            </a:r>
            <a:r>
              <a:rPr lang="fr-FR" baseline="-25000" dirty="0"/>
              <a:t> </a:t>
            </a:r>
            <a:r>
              <a:rPr lang="fr-FR" dirty="0"/>
              <a:t>(V)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7157950" y="4365104"/>
            <a:ext cx="36004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971600" y="1652640"/>
            <a:ext cx="0" cy="285648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1087212" y="1652640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I (mA) &gt; 0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67544" y="3933056"/>
            <a:ext cx="1527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Fe(II) → Fe(III)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928126" y="2527459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2H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r>
              <a:rPr lang="fr-FR" b="1" dirty="0">
                <a:solidFill>
                  <a:srgbClr val="FF0000"/>
                </a:solidFill>
              </a:rPr>
              <a:t>O → O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989978" y="4408931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1,6</a:t>
            </a:r>
          </a:p>
        </p:txBody>
      </p:sp>
      <p:cxnSp>
        <p:nvCxnSpPr>
          <p:cNvPr id="17" name="Connecteur droit 16"/>
          <p:cNvCxnSpPr>
            <a:endCxn id="15" idx="0"/>
          </p:cNvCxnSpPr>
          <p:nvPr/>
        </p:nvCxnSpPr>
        <p:spPr>
          <a:xfrm>
            <a:off x="6228184" y="3513477"/>
            <a:ext cx="0" cy="89545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H="1">
            <a:off x="827584" y="3573016"/>
            <a:ext cx="100811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279164" y="33883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0,6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440441" y="42117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3414123" y="1052736"/>
            <a:ext cx="1323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OXYDATION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7EA43F0-E524-6BF1-ACC5-CCFEACB98C1E}"/>
              </a:ext>
            </a:extLst>
          </p:cNvPr>
          <p:cNvSpPr txBox="1"/>
          <p:nvPr/>
        </p:nvSpPr>
        <p:spPr>
          <a:xfrm>
            <a:off x="4075906" y="4431927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</a:rPr>
              <a:t>E</a:t>
            </a:r>
            <a:r>
              <a:rPr lang="fr-FR" b="1" baseline="-25000" dirty="0">
                <a:solidFill>
                  <a:srgbClr val="002060"/>
                </a:solidFill>
              </a:rPr>
              <a:t>2éq</a:t>
            </a:r>
            <a:r>
              <a:rPr lang="fr-FR" b="1" dirty="0">
                <a:solidFill>
                  <a:srgbClr val="002060"/>
                </a:solidFill>
              </a:rPr>
              <a:t> </a:t>
            </a:r>
            <a:r>
              <a:rPr lang="fr-FR" sz="1600" b="1" dirty="0">
                <a:solidFill>
                  <a:srgbClr val="002060"/>
                </a:solidFill>
              </a:rPr>
              <a:t>= 0,93</a:t>
            </a:r>
            <a:endParaRPr lang="fr-FR" b="1" dirty="0">
              <a:solidFill>
                <a:srgbClr val="002060"/>
              </a:solidFill>
            </a:endParaRP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1CDAA162-2BCB-7597-F450-96EC3EB36264}"/>
              </a:ext>
            </a:extLst>
          </p:cNvPr>
          <p:cNvCxnSpPr>
            <a:cxnSpLocks/>
          </p:cNvCxnSpPr>
          <p:nvPr/>
        </p:nvCxnSpPr>
        <p:spPr>
          <a:xfrm>
            <a:off x="4632120" y="3573016"/>
            <a:ext cx="0" cy="8053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881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410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</TotalTime>
  <Words>1451</Words>
  <Application>Microsoft Office PowerPoint</Application>
  <PresentationFormat>Affichage à l'écran (4:3)</PresentationFormat>
  <Paragraphs>204</Paragraphs>
  <Slides>14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1" baseType="lpstr">
      <vt:lpstr>Arial</vt:lpstr>
      <vt:lpstr>Calibri</vt:lpstr>
      <vt:lpstr>Symbol</vt:lpstr>
      <vt:lpstr>Times New Roman</vt:lpstr>
      <vt:lpstr>Wingdings</vt:lpstr>
      <vt:lpstr>Thème Office</vt:lpstr>
      <vt:lpstr>Équation</vt:lpstr>
      <vt:lpstr>Présentation PowerPoint</vt:lpstr>
      <vt:lpstr>Présentation PowerPoint</vt:lpstr>
      <vt:lpstr>Présentation PowerPoint</vt:lpstr>
      <vt:lpstr>2. Quelle information apporte la mesure du courant ?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Nicole</dc:creator>
  <cp:lastModifiedBy>nicole adloff</cp:lastModifiedBy>
  <cp:revision>52</cp:revision>
  <dcterms:created xsi:type="dcterms:W3CDTF">2012-02-08T15:59:45Z</dcterms:created>
  <dcterms:modified xsi:type="dcterms:W3CDTF">2025-03-24T20:48:37Z</dcterms:modified>
</cp:coreProperties>
</file>